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60" r:id="rId2"/>
    <p:sldId id="261" r:id="rId3"/>
    <p:sldId id="262" r:id="rId4"/>
    <p:sldId id="263" r:id="rId5"/>
    <p:sldId id="271" r:id="rId6"/>
    <p:sldId id="269" r:id="rId7"/>
    <p:sldId id="277" r:id="rId8"/>
    <p:sldId id="275" r:id="rId9"/>
    <p:sldId id="264" r:id="rId10"/>
    <p:sldId id="265" r:id="rId11"/>
    <p:sldId id="273" r:id="rId12"/>
    <p:sldId id="283" r:id="rId13"/>
    <p:sldId id="274" r:id="rId14"/>
    <p:sldId id="266" r:id="rId15"/>
    <p:sldId id="267" r:id="rId16"/>
    <p:sldId id="268" r:id="rId17"/>
    <p:sldId id="272" r:id="rId18"/>
    <p:sldId id="270" r:id="rId19"/>
    <p:sldId id="278" r:id="rId20"/>
    <p:sldId id="279" r:id="rId21"/>
    <p:sldId id="280" r:id="rId22"/>
    <p:sldId id="281" r:id="rId23"/>
    <p:sldId id="282" r:id="rId24"/>
    <p:sldId id="276" r:id="rId25"/>
  </p:sldIdLst>
  <p:sldSz cx="9144000" cy="5143500" type="screen16x9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Style à thème 1 - Accentuation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Style à thème 2 - Accentuation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Style à thème 1 - Accentuation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888" y="-560"/>
      </p:cViewPr>
      <p:guideLst>
        <p:guide orient="horz" pos="1688"/>
        <p:guide pos="5417"/>
        <p:guide pos="3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41761-CBE4-134F-8A8E-6DA2A014B497}" type="datetimeFigureOut">
              <a:rPr lang="fr-FR" smtClean="0"/>
              <a:t>31.05.16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0B015-EC11-564E-A964-94873134EF8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73803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FEBF00-6FBD-6C4D-ADAE-9C30D1DFF8A1}" type="datetimeFigureOut">
              <a:rPr lang="fr-FR" smtClean="0"/>
              <a:t>31.05.16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9EFA27-853E-6D46-B869-1A54A8924F9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07928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214866"/>
            <a:ext cx="9144000" cy="706516"/>
          </a:xfrm>
        </p:spPr>
        <p:txBody>
          <a:bodyPr>
            <a:noAutofit/>
          </a:bodyPr>
          <a:lstStyle>
            <a:lvl1pPr algn="ctr">
              <a:defRPr sz="3600" b="1"/>
            </a:lvl1pPr>
          </a:lstStyle>
          <a:p>
            <a:r>
              <a:rPr lang="fr-CH" smtClean="0"/>
              <a:t>Cliquez et modifiez le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543034" y="936878"/>
            <a:ext cx="8057932" cy="59728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H" smtClean="0"/>
              <a:t>Cliquez pour modifier le style des sous-titres du masque</a:t>
            </a:r>
            <a:endParaRPr lang="fr-FR" dirty="0"/>
          </a:p>
        </p:txBody>
      </p:sp>
      <p:sp>
        <p:nvSpPr>
          <p:cNvPr id="21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r>
              <a:rPr lang="fr-FR" dirty="0" smtClean="0"/>
              <a:t>Votre pied de page</a:t>
            </a:r>
            <a:endParaRPr lang="fr-FR" dirty="0"/>
          </a:p>
        </p:txBody>
      </p:sp>
      <p:sp>
        <p:nvSpPr>
          <p:cNvPr id="22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879F8CDA-3D76-8147-A783-F8EF6F842A04}" type="slidenum">
              <a:rPr lang="fr-FR" smtClean="0">
                <a:latin typeface="Arial"/>
              </a:rPr>
              <a:pPr algn="r"/>
              <a:t>‹#›</a:t>
            </a:fld>
            <a:r>
              <a:rPr lang="fr-FR" dirty="0" smtClean="0">
                <a:latin typeface="Arial"/>
              </a:rPr>
              <a:t> </a:t>
            </a:r>
            <a:endParaRPr lang="fr-FR" dirty="0">
              <a:latin typeface="Arial"/>
            </a:endParaRPr>
          </a:p>
        </p:txBody>
      </p:sp>
      <p:sp>
        <p:nvSpPr>
          <p:cNvPr id="2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  <a:prstGeom prst="rect">
            <a:avLst/>
          </a:prstGeom>
        </p:spPr>
        <p:txBody>
          <a:bodyPr anchor="ctr" anchorCtr="0"/>
          <a:lstStyle>
            <a:lvl1pPr algn="ctr">
              <a:defRPr lang="fr-CH" sz="1200" kern="1200" smtClean="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fld id="{BD728526-47CC-374C-85C7-FEB8A5E6E784}" type="datetime1">
              <a:rPr lang="fr-CH" smtClean="0"/>
              <a:t>31.05.16</a:t>
            </a:fld>
            <a:endParaRPr lang="fr-CH" dirty="0"/>
          </a:p>
        </p:txBody>
      </p:sp>
      <p:pic>
        <p:nvPicPr>
          <p:cNvPr id="5" name="Imag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101" y="4437959"/>
            <a:ext cx="8064000" cy="386816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3033" y="214866"/>
            <a:ext cx="8051135" cy="100793"/>
          </a:xfrm>
          <a:prstGeom prst="rect">
            <a:avLst/>
          </a:prstGeom>
        </p:spPr>
      </p:pic>
      <p:pic>
        <p:nvPicPr>
          <p:cNvPr id="11" name="Image 10" descr="vue aérienne unil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" t="34110" r="-197" b="13202"/>
          <a:stretch/>
        </p:blipFill>
        <p:spPr>
          <a:xfrm>
            <a:off x="543033" y="1619250"/>
            <a:ext cx="8067068" cy="268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807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H" dirty="0" smtClean="0"/>
              <a:t>Cliquez pour modifier les styles du texte du masque</a:t>
            </a:r>
          </a:p>
          <a:p>
            <a:pPr lvl="1"/>
            <a:r>
              <a:rPr lang="fr-CH" dirty="0" smtClean="0"/>
              <a:t>Deuxième niveau</a:t>
            </a:r>
          </a:p>
          <a:p>
            <a:pPr lvl="2"/>
            <a:r>
              <a:rPr lang="fr-CH" dirty="0" smtClean="0"/>
              <a:t>Troisième niveau</a:t>
            </a:r>
          </a:p>
          <a:p>
            <a:pPr lvl="3"/>
            <a:r>
              <a:rPr lang="fr-CH" dirty="0" smtClean="0"/>
              <a:t>Quatrième niveau</a:t>
            </a:r>
          </a:p>
          <a:p>
            <a:pPr lvl="4"/>
            <a:r>
              <a:rPr lang="fr-CH" dirty="0" smtClean="0"/>
              <a:t>Cinquième niveau</a:t>
            </a:r>
            <a:endParaRPr lang="fr-FR" dirty="0"/>
          </a:p>
        </p:txBody>
      </p:sp>
      <p:sp>
        <p:nvSpPr>
          <p:cNvPr id="1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  <a:prstGeom prst="rect">
            <a:avLst/>
          </a:prstGeom>
        </p:spPr>
        <p:txBody>
          <a:bodyPr anchor="ctr" anchorCtr="0"/>
          <a:lstStyle>
            <a:lvl1pPr algn="ctr">
              <a:defRPr lang="fr-CH" sz="1200" kern="1200" smtClean="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fld id="{BDF61424-D608-D542-92C7-447E1089359A}" type="datetime1">
              <a:rPr lang="fr-CH" smtClean="0"/>
              <a:t>31.05.16</a:t>
            </a:fld>
            <a:endParaRPr lang="fr-CH" dirty="0"/>
          </a:p>
        </p:txBody>
      </p:sp>
      <p:sp>
        <p:nvSpPr>
          <p:cNvPr id="10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r>
              <a:rPr lang="fr-FR" dirty="0" smtClean="0"/>
              <a:t>Votre pied de page</a:t>
            </a:r>
            <a:endParaRPr lang="fr-FR" dirty="0"/>
          </a:p>
        </p:txBody>
      </p:sp>
      <p:sp>
        <p:nvSpPr>
          <p:cNvPr id="11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879F8CDA-3D76-8147-A783-F8EF6F842A04}" type="slidenum">
              <a:rPr lang="fr-FR" smtClean="0">
                <a:latin typeface="Arial"/>
              </a:rPr>
              <a:pPr algn="r"/>
              <a:t>‹#›</a:t>
            </a:fld>
            <a:r>
              <a:rPr lang="fr-FR" dirty="0" smtClean="0">
                <a:latin typeface="Arial"/>
              </a:rPr>
              <a:t> </a:t>
            </a:r>
            <a:endParaRPr lang="fr-FR" dirty="0">
              <a:latin typeface="Arial"/>
            </a:endParaRPr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101" y="4437959"/>
            <a:ext cx="8064000" cy="38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538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12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  <a:prstGeom prst="rect">
            <a:avLst/>
          </a:prstGeom>
        </p:spPr>
        <p:txBody>
          <a:bodyPr anchor="ctr" anchorCtr="0"/>
          <a:lstStyle>
            <a:lvl1pPr algn="ctr">
              <a:defRPr lang="fr-CH" sz="1200" kern="1200" smtClean="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fld id="{68D773A4-4BF2-AC4F-9B17-531D6088502C}" type="datetime1">
              <a:rPr lang="fr-CH" smtClean="0"/>
              <a:t>31.05.16</a:t>
            </a:fld>
            <a:endParaRPr lang="fr-CH" dirty="0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r>
              <a:rPr lang="fr-FR" dirty="0" smtClean="0"/>
              <a:t>Votre pied de page</a:t>
            </a:r>
            <a:endParaRPr lang="fr-FR" dirty="0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879F8CDA-3D76-8147-A783-F8EF6F842A04}" type="slidenum">
              <a:rPr lang="fr-FR" smtClean="0">
                <a:latin typeface="Arial"/>
              </a:rPr>
              <a:pPr algn="r"/>
              <a:t>‹#›</a:t>
            </a:fld>
            <a:r>
              <a:rPr lang="fr-FR" dirty="0" smtClean="0">
                <a:latin typeface="Arial"/>
              </a:rPr>
              <a:t> </a:t>
            </a:r>
            <a:endParaRPr lang="fr-FR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3018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134459"/>
            <a:ext cx="8229600" cy="3220988"/>
          </a:xfrm>
        </p:spPr>
        <p:txBody>
          <a:bodyPr/>
          <a:lstStyle/>
          <a:p>
            <a:pPr lvl="0"/>
            <a:r>
              <a:rPr lang="fr-CH" dirty="0" smtClean="0"/>
              <a:t>Cliquez pour modifier les styles du texte du masque</a:t>
            </a:r>
          </a:p>
          <a:p>
            <a:pPr lvl="1"/>
            <a:r>
              <a:rPr lang="fr-CH" dirty="0" smtClean="0"/>
              <a:t>Deuxième niveau</a:t>
            </a:r>
          </a:p>
          <a:p>
            <a:pPr lvl="2"/>
            <a:r>
              <a:rPr lang="fr-CH" dirty="0" smtClean="0"/>
              <a:t>Troisième niveau</a:t>
            </a:r>
          </a:p>
          <a:p>
            <a:pPr lvl="3"/>
            <a:r>
              <a:rPr lang="fr-CH" dirty="0" smtClean="0"/>
              <a:t>Quatrième niveau</a:t>
            </a:r>
          </a:p>
          <a:p>
            <a:pPr lvl="4"/>
            <a:r>
              <a:rPr lang="fr-CH" dirty="0" smtClean="0"/>
              <a:t>Cinquième niveau</a:t>
            </a:r>
            <a:endParaRPr lang="fr-FR" dirty="0"/>
          </a:p>
        </p:txBody>
      </p:sp>
      <p:sp>
        <p:nvSpPr>
          <p:cNvPr id="9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/>
            </a:lvl1pPr>
          </a:lstStyle>
          <a:p>
            <a:r>
              <a:rPr lang="fr-CH" smtClean="0"/>
              <a:t>Cliquez et modifiez le titre</a:t>
            </a:r>
            <a:endParaRPr lang="fr-FR" dirty="0"/>
          </a:p>
        </p:txBody>
      </p:sp>
      <p:sp>
        <p:nvSpPr>
          <p:cNvPr id="16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  <a:prstGeom prst="rect">
            <a:avLst/>
          </a:prstGeom>
        </p:spPr>
        <p:txBody>
          <a:bodyPr anchor="ctr" anchorCtr="0"/>
          <a:lstStyle>
            <a:lvl1pPr algn="ctr">
              <a:defRPr lang="fr-CH" sz="1200" kern="1200" smtClean="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fld id="{6881AB4C-2D2A-8141-A4F5-ADB851361055}" type="datetime1">
              <a:rPr lang="fr-CH" smtClean="0"/>
              <a:t>31.05.16</a:t>
            </a:fld>
            <a:endParaRPr lang="fr-CH" dirty="0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r>
              <a:rPr lang="fr-FR" dirty="0" smtClean="0"/>
              <a:t>Votre pied de page</a:t>
            </a:r>
            <a:endParaRPr lang="fr-FR" dirty="0"/>
          </a:p>
        </p:txBody>
      </p:sp>
      <p:sp>
        <p:nvSpPr>
          <p:cNvPr id="11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879F8CDA-3D76-8147-A783-F8EF6F842A04}" type="slidenum">
              <a:rPr lang="fr-FR" smtClean="0">
                <a:latin typeface="Arial"/>
              </a:rPr>
              <a:pPr algn="r"/>
              <a:t>‹#›</a:t>
            </a:fld>
            <a:r>
              <a:rPr lang="fr-FR" dirty="0" smtClean="0">
                <a:latin typeface="Arial"/>
              </a:rPr>
              <a:t> </a:t>
            </a:r>
            <a:endParaRPr lang="fr-FR" dirty="0">
              <a:latin typeface="Arial"/>
            </a:endParaRPr>
          </a:p>
        </p:txBody>
      </p:sp>
      <p:pic>
        <p:nvPicPr>
          <p:cNvPr id="14" name="Imag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101" y="4437959"/>
            <a:ext cx="8064000" cy="38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41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69072"/>
          </a:xfrm>
        </p:spPr>
        <p:txBody>
          <a:bodyPr anchor="t">
            <a:normAutofit/>
          </a:bodyPr>
          <a:lstStyle>
            <a:lvl1pPr algn="l">
              <a:defRPr sz="3600" b="1" cap="all"/>
            </a:lvl1pPr>
          </a:lstStyle>
          <a:p>
            <a:r>
              <a:rPr lang="fr-CH" smtClean="0"/>
              <a:t>Cliquez et modifiez le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>
            <a:norm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10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  <a:prstGeom prst="rect">
            <a:avLst/>
          </a:prstGeom>
        </p:spPr>
        <p:txBody>
          <a:bodyPr anchor="ctr" anchorCtr="0"/>
          <a:lstStyle>
            <a:lvl1pPr algn="ctr">
              <a:defRPr lang="fr-CH" sz="1200" kern="1200" smtClean="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fld id="{3C4DB46C-3CB0-FA4B-A264-97DA0E44297D}" type="datetime1">
              <a:rPr lang="fr-CH" smtClean="0"/>
              <a:t>31.05.16</a:t>
            </a:fld>
            <a:endParaRPr lang="fr-CH" dirty="0"/>
          </a:p>
        </p:txBody>
      </p:sp>
      <p:sp>
        <p:nvSpPr>
          <p:cNvPr id="11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r>
              <a:rPr lang="fr-FR" dirty="0" smtClean="0"/>
              <a:t>Votre pied de page</a:t>
            </a:r>
            <a:endParaRPr lang="fr-FR" dirty="0"/>
          </a:p>
        </p:txBody>
      </p:sp>
      <p:sp>
        <p:nvSpPr>
          <p:cNvPr id="12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879F8CDA-3D76-8147-A783-F8EF6F842A04}" type="slidenum">
              <a:rPr lang="fr-FR" smtClean="0">
                <a:latin typeface="Arial"/>
              </a:rPr>
              <a:pPr algn="r"/>
              <a:t>‹#›</a:t>
            </a:fld>
            <a:r>
              <a:rPr lang="fr-FR" dirty="0" smtClean="0">
                <a:latin typeface="Arial"/>
              </a:rPr>
              <a:t> </a:t>
            </a:r>
            <a:endParaRPr lang="fr-FR" dirty="0">
              <a:latin typeface="Arial"/>
            </a:endParaRPr>
          </a:p>
        </p:txBody>
      </p:sp>
      <p:pic>
        <p:nvPicPr>
          <p:cNvPr id="8" name="Imag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101" y="4437959"/>
            <a:ext cx="8064000" cy="38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213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CH" smtClean="0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19289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19289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dirty="0" smtClean="0"/>
              <a:t>Cliquez pour modifier les styles du texte du masque</a:t>
            </a:r>
          </a:p>
          <a:p>
            <a:pPr lvl="1"/>
            <a:r>
              <a:rPr lang="fr-CH" dirty="0" smtClean="0"/>
              <a:t>Deuxième niveau</a:t>
            </a:r>
          </a:p>
          <a:p>
            <a:pPr lvl="2"/>
            <a:r>
              <a:rPr lang="fr-CH" dirty="0" smtClean="0"/>
              <a:t>Troisième niveau</a:t>
            </a:r>
          </a:p>
          <a:p>
            <a:pPr lvl="3"/>
            <a:r>
              <a:rPr lang="fr-CH" dirty="0" smtClean="0"/>
              <a:t>Quatrième niveau</a:t>
            </a:r>
          </a:p>
          <a:p>
            <a:pPr lvl="4"/>
            <a:r>
              <a:rPr lang="fr-CH" dirty="0" smtClean="0"/>
              <a:t>Cinquième niveau</a:t>
            </a:r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3323086" y="4832224"/>
            <a:ext cx="2133600" cy="273844"/>
          </a:xfrm>
          <a:prstGeom prst="rect">
            <a:avLst/>
          </a:prstGeom>
        </p:spPr>
        <p:txBody>
          <a:bodyPr anchor="ctr" anchorCtr="0"/>
          <a:lstStyle>
            <a:lvl1pPr algn="ctr">
              <a:defRPr lang="fr-CH" sz="1200" kern="1200" smtClean="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fld id="{D757BFED-6013-6940-B920-5D541AA2AA32}" type="datetime1">
              <a:rPr lang="fr-CH" smtClean="0"/>
              <a:t>31.05.16</a:t>
            </a:fld>
            <a:endParaRPr lang="fr-CH" dirty="0"/>
          </a:p>
        </p:txBody>
      </p:sp>
      <p:sp>
        <p:nvSpPr>
          <p:cNvPr id="12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r>
              <a:rPr lang="fr-FR" dirty="0" smtClean="0"/>
              <a:t>Votre pied de page</a:t>
            </a:r>
            <a:endParaRPr lang="fr-FR" dirty="0"/>
          </a:p>
        </p:txBody>
      </p:sp>
      <p:sp>
        <p:nvSpPr>
          <p:cNvPr id="13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879F8CDA-3D76-8147-A783-F8EF6F842A04}" type="slidenum">
              <a:rPr lang="fr-FR" smtClean="0">
                <a:latin typeface="Arial"/>
              </a:rPr>
              <a:pPr algn="r"/>
              <a:t>‹#›</a:t>
            </a:fld>
            <a:r>
              <a:rPr lang="fr-FR" dirty="0" smtClean="0">
                <a:latin typeface="Arial"/>
              </a:rPr>
              <a:t> </a:t>
            </a:r>
            <a:endParaRPr lang="fr-FR" dirty="0">
              <a:latin typeface="Arial"/>
            </a:endParaRPr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101" y="4437959"/>
            <a:ext cx="8064000" cy="38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539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CH" smtClean="0"/>
              <a:t>Cliquez et modifiez le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1631157"/>
            <a:ext cx="4040188" cy="27744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6" y="1631157"/>
            <a:ext cx="4041775" cy="27744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dirty="0" smtClean="0"/>
              <a:t>Cliquez pour modifier les styles du texte du masque</a:t>
            </a:r>
          </a:p>
          <a:p>
            <a:pPr lvl="1"/>
            <a:r>
              <a:rPr lang="fr-CH" dirty="0" smtClean="0"/>
              <a:t>Deuxième niveau</a:t>
            </a:r>
          </a:p>
          <a:p>
            <a:pPr lvl="2"/>
            <a:r>
              <a:rPr lang="fr-CH" dirty="0" smtClean="0"/>
              <a:t>Troisième niveau</a:t>
            </a:r>
          </a:p>
          <a:p>
            <a:pPr lvl="3"/>
            <a:r>
              <a:rPr lang="fr-CH" dirty="0" smtClean="0"/>
              <a:t>Quatrième niveau</a:t>
            </a:r>
          </a:p>
          <a:p>
            <a:pPr lvl="4"/>
            <a:r>
              <a:rPr lang="fr-CH" dirty="0" smtClean="0"/>
              <a:t>Cinquième niveau</a:t>
            </a:r>
            <a:endParaRPr lang="fr-FR" dirty="0"/>
          </a:p>
        </p:txBody>
      </p:sp>
      <p:sp>
        <p:nvSpPr>
          <p:cNvPr id="13" name="Espace réservé de la date 3"/>
          <p:cNvSpPr>
            <a:spLocks noGrp="1"/>
          </p:cNvSpPr>
          <p:nvPr>
            <p:ph type="dt" sz="half" idx="12"/>
          </p:nvPr>
        </p:nvSpPr>
        <p:spPr>
          <a:xfrm>
            <a:off x="3323086" y="4832224"/>
            <a:ext cx="2133600" cy="273844"/>
          </a:xfrm>
          <a:prstGeom prst="rect">
            <a:avLst/>
          </a:prstGeom>
        </p:spPr>
        <p:txBody>
          <a:bodyPr anchor="ctr" anchorCtr="0"/>
          <a:lstStyle>
            <a:lvl1pPr algn="ctr">
              <a:defRPr lang="fr-CH" sz="1200" kern="1200" smtClean="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fld id="{470089E6-E858-5647-978F-EA1CF8AB6BD8}" type="datetime1">
              <a:rPr lang="fr-CH" smtClean="0"/>
              <a:t>31.05.16</a:t>
            </a:fld>
            <a:endParaRPr lang="fr-CH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13"/>
          </p:nvPr>
        </p:nvSpPr>
        <p:spPr>
          <a:xfrm>
            <a:off x="457201" y="4832224"/>
            <a:ext cx="2804631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r>
              <a:rPr lang="fr-FR" dirty="0" smtClean="0"/>
              <a:t>Votre pied de page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14"/>
          </p:nvPr>
        </p:nvSpPr>
        <p:spPr>
          <a:xfrm>
            <a:off x="7519701" y="4832224"/>
            <a:ext cx="11568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879F8CDA-3D76-8147-A783-F8EF6F842A04}" type="slidenum">
              <a:rPr lang="fr-FR" smtClean="0">
                <a:latin typeface="Arial"/>
              </a:rPr>
              <a:pPr algn="r"/>
              <a:t>‹#›</a:t>
            </a:fld>
            <a:r>
              <a:rPr lang="fr-FR" dirty="0" smtClean="0">
                <a:latin typeface="Arial"/>
              </a:rPr>
              <a:t> </a:t>
            </a:r>
            <a:endParaRPr lang="fr-FR" dirty="0">
              <a:latin typeface="Arial"/>
            </a:endParaRPr>
          </a:p>
        </p:txBody>
      </p:sp>
      <p:pic>
        <p:nvPicPr>
          <p:cNvPr id="11" name="Imag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101" y="4437959"/>
            <a:ext cx="8064000" cy="38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771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9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  <a:prstGeom prst="rect">
            <a:avLst/>
          </a:prstGeom>
        </p:spPr>
        <p:txBody>
          <a:bodyPr anchor="ctr" anchorCtr="0"/>
          <a:lstStyle>
            <a:lvl1pPr algn="ctr">
              <a:defRPr lang="fr-CH" sz="1200" kern="1200" smtClean="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fld id="{3F7DBAC3-C148-D74A-9BC8-3D46B61A9D72}" type="datetime1">
              <a:rPr lang="fr-CH" smtClean="0"/>
              <a:t>31.05.16</a:t>
            </a:fld>
            <a:endParaRPr lang="fr-CH" dirty="0"/>
          </a:p>
        </p:txBody>
      </p:sp>
      <p:sp>
        <p:nvSpPr>
          <p:cNvPr id="10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r>
              <a:rPr lang="fr-FR" dirty="0" smtClean="0"/>
              <a:t>Votre pied de page</a:t>
            </a:r>
            <a:endParaRPr lang="fr-FR" dirty="0"/>
          </a:p>
        </p:txBody>
      </p:sp>
      <p:sp>
        <p:nvSpPr>
          <p:cNvPr id="11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879F8CDA-3D76-8147-A783-F8EF6F842A04}" type="slidenum">
              <a:rPr lang="fr-FR" smtClean="0">
                <a:latin typeface="Arial"/>
              </a:rPr>
              <a:pPr algn="r"/>
              <a:t>‹#›</a:t>
            </a:fld>
            <a:r>
              <a:rPr lang="fr-FR" dirty="0" smtClean="0">
                <a:latin typeface="Arial"/>
              </a:rPr>
              <a:t> </a:t>
            </a:r>
            <a:endParaRPr lang="fr-FR" dirty="0">
              <a:latin typeface="Arial"/>
            </a:endParaRPr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101" y="4437959"/>
            <a:ext cx="8064000" cy="38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33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  <a:prstGeom prst="rect">
            <a:avLst/>
          </a:prstGeom>
        </p:spPr>
        <p:txBody>
          <a:bodyPr anchor="ctr" anchorCtr="0"/>
          <a:lstStyle>
            <a:lvl1pPr algn="ctr">
              <a:defRPr lang="fr-CH" sz="1200" kern="1200" smtClean="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fld id="{F0DB6809-F18A-224F-AF14-3B5E7C0D0052}" type="datetime1">
              <a:rPr lang="fr-CH" smtClean="0"/>
              <a:t>31.05.16</a:t>
            </a:fld>
            <a:endParaRPr lang="fr-CH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r>
              <a:rPr lang="fr-FR" dirty="0" smtClean="0"/>
              <a:t>Votre pied de page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879F8CDA-3D76-8147-A783-F8EF6F842A04}" type="slidenum">
              <a:rPr lang="fr-FR" smtClean="0">
                <a:latin typeface="Arial"/>
              </a:rPr>
              <a:pPr algn="r"/>
              <a:t>‹#›</a:t>
            </a:fld>
            <a:r>
              <a:rPr lang="fr-FR" dirty="0" smtClean="0">
                <a:latin typeface="Arial"/>
              </a:rPr>
              <a:t> </a:t>
            </a:r>
            <a:endParaRPr lang="fr-FR" dirty="0">
              <a:latin typeface="Arial"/>
            </a:endParaRPr>
          </a:p>
        </p:txBody>
      </p:sp>
      <p:pic>
        <p:nvPicPr>
          <p:cNvPr id="6" name="Imag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101" y="4437959"/>
            <a:ext cx="8064000" cy="38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568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16945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  <a:p>
            <a:pPr lvl="1"/>
            <a:r>
              <a:rPr lang="fr-CH" smtClean="0"/>
              <a:t>Deuxième niveau</a:t>
            </a:r>
          </a:p>
          <a:p>
            <a:pPr lvl="2"/>
            <a:r>
              <a:rPr lang="fr-CH" smtClean="0"/>
              <a:t>Troisième niveau</a:t>
            </a:r>
          </a:p>
          <a:p>
            <a:pPr lvl="3"/>
            <a:r>
              <a:rPr lang="fr-CH" smtClean="0"/>
              <a:t>Quatrième niveau</a:t>
            </a:r>
          </a:p>
          <a:p>
            <a:pPr lvl="4"/>
            <a:r>
              <a:rPr lang="fr-CH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1" y="1076325"/>
            <a:ext cx="3008313" cy="32979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3323086" y="4832224"/>
            <a:ext cx="2133600" cy="273844"/>
          </a:xfrm>
          <a:prstGeom prst="rect">
            <a:avLst/>
          </a:prstGeom>
        </p:spPr>
        <p:txBody>
          <a:bodyPr anchor="ctr" anchorCtr="0"/>
          <a:lstStyle>
            <a:lvl1pPr algn="ctr">
              <a:defRPr lang="fr-CH" sz="1200" kern="1200" smtClean="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fld id="{183BC20F-4078-7244-B65B-9DBB336C1CFB}" type="datetime1">
              <a:rPr lang="fr-CH" smtClean="0"/>
              <a:t>31.05.16</a:t>
            </a:fld>
            <a:endParaRPr lang="fr-CH" dirty="0"/>
          </a:p>
        </p:txBody>
      </p:sp>
      <p:sp>
        <p:nvSpPr>
          <p:cNvPr id="12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r>
              <a:rPr lang="fr-FR" dirty="0" smtClean="0"/>
              <a:t>Votre pied de page</a:t>
            </a:r>
            <a:endParaRPr lang="fr-FR" dirty="0"/>
          </a:p>
        </p:txBody>
      </p:sp>
      <p:sp>
        <p:nvSpPr>
          <p:cNvPr id="13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879F8CDA-3D76-8147-A783-F8EF6F842A04}" type="slidenum">
              <a:rPr lang="fr-FR" smtClean="0">
                <a:latin typeface="Arial"/>
              </a:rPr>
              <a:pPr algn="r"/>
              <a:t>‹#›</a:t>
            </a:fld>
            <a:r>
              <a:rPr lang="fr-FR" dirty="0" smtClean="0">
                <a:latin typeface="Arial"/>
              </a:rPr>
              <a:t> </a:t>
            </a:r>
            <a:endParaRPr lang="fr-FR" dirty="0">
              <a:latin typeface="Arial"/>
            </a:endParaRPr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101" y="4437959"/>
            <a:ext cx="8064000" cy="38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3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ctr">
              <a:defRPr sz="2000" b="1"/>
            </a:lvl1pPr>
          </a:lstStyle>
          <a:p>
            <a:r>
              <a:rPr lang="fr-CH" smtClean="0"/>
              <a:t>Cliquez et modifiez le titre</a:t>
            </a:r>
            <a:endParaRPr lang="fr-FR" dirty="0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CH" smtClean="0"/>
              <a:t>Faire glisser l'image vers l'espace réservé ou cliquer sur l'icône pour l'ajouter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Cliquez pour modifier les styles du texte du masque</a:t>
            </a:r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3323086" y="4832224"/>
            <a:ext cx="2133600" cy="273844"/>
          </a:xfrm>
          <a:prstGeom prst="rect">
            <a:avLst/>
          </a:prstGeom>
        </p:spPr>
        <p:txBody>
          <a:bodyPr anchor="ctr" anchorCtr="0"/>
          <a:lstStyle>
            <a:lvl1pPr algn="ctr">
              <a:defRPr lang="fr-CH" sz="1200" kern="1200" smtClean="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</a:lstStyle>
          <a:p>
            <a:fld id="{5E20B781-5377-3A46-8AA2-D3A203E0FC4B}" type="datetime1">
              <a:rPr lang="fr-CH" smtClean="0"/>
              <a:t>31.05.16</a:t>
            </a:fld>
            <a:endParaRPr lang="fr-CH" dirty="0"/>
          </a:p>
        </p:txBody>
      </p:sp>
      <p:sp>
        <p:nvSpPr>
          <p:cNvPr id="12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r>
              <a:rPr lang="fr-FR" dirty="0" smtClean="0"/>
              <a:t>Votre pied de page</a:t>
            </a:r>
            <a:endParaRPr lang="fr-FR" dirty="0"/>
          </a:p>
        </p:txBody>
      </p:sp>
      <p:sp>
        <p:nvSpPr>
          <p:cNvPr id="13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879F8CDA-3D76-8147-A783-F8EF6F842A04}" type="slidenum">
              <a:rPr lang="fr-FR" smtClean="0">
                <a:latin typeface="Arial"/>
              </a:rPr>
              <a:pPr algn="r"/>
              <a:t>‹#›</a:t>
            </a:fld>
            <a:r>
              <a:rPr lang="fr-FR" dirty="0" smtClean="0">
                <a:latin typeface="Arial"/>
              </a:rPr>
              <a:t> </a:t>
            </a:r>
            <a:endParaRPr lang="fr-FR" dirty="0">
              <a:latin typeface="Arial"/>
            </a:endParaRPr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6101" y="4437959"/>
            <a:ext cx="8064000" cy="38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084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H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134458"/>
            <a:ext cx="8229600" cy="3239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H" dirty="0" smtClean="0"/>
              <a:t>Cliquez pour modifier les styles du texte du masque</a:t>
            </a:r>
          </a:p>
          <a:p>
            <a:pPr lvl="1"/>
            <a:r>
              <a:rPr lang="fr-CH" dirty="0" smtClean="0"/>
              <a:t>Deuxième niveau</a:t>
            </a:r>
          </a:p>
          <a:p>
            <a:pPr lvl="2"/>
            <a:r>
              <a:rPr lang="fr-CH" dirty="0" smtClean="0"/>
              <a:t>Troisième niveau</a:t>
            </a:r>
          </a:p>
          <a:p>
            <a:pPr lvl="3"/>
            <a:r>
              <a:rPr lang="fr-CH" dirty="0" smtClean="0"/>
              <a:t>Quatrième niveau</a:t>
            </a:r>
          </a:p>
          <a:p>
            <a:pPr lvl="4"/>
            <a:r>
              <a:rPr lang="fr-CH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9018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1" kern="1200" cap="all">
          <a:solidFill>
            <a:schemeClr val="tx2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bg2"/>
        </a:buClr>
        <a:buFont typeface="Arial"/>
        <a:buChar char="•"/>
        <a:defRPr sz="30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bg2"/>
        </a:buClr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bg2"/>
        </a:buClr>
        <a:buSzPct val="90000"/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bg2"/>
        </a:buClr>
        <a:buFont typeface="Arial"/>
        <a:buChar char="•"/>
        <a:defRPr sz="14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bg2"/>
        </a:buClr>
        <a:buFont typeface="Arial"/>
        <a:buChar char="•"/>
        <a:defRPr sz="12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1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7201" y="586591"/>
            <a:ext cx="8219319" cy="35394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sz="3200" b="1" dirty="0" smtClean="0">
                <a:latin typeface="Century Gothic"/>
                <a:cs typeface="Century Gothic"/>
              </a:rPr>
              <a:t>Application mobile de </a:t>
            </a:r>
            <a:r>
              <a:rPr lang="fr-FR" sz="3200" b="1" dirty="0" err="1" smtClean="0">
                <a:latin typeface="Century Gothic"/>
                <a:cs typeface="Century Gothic"/>
              </a:rPr>
              <a:t>géovisualisation</a:t>
            </a:r>
            <a:endParaRPr lang="fr-FR" sz="3200" b="1" dirty="0" smtClean="0">
              <a:latin typeface="Century Gothic"/>
              <a:cs typeface="Century Gothic"/>
            </a:endParaRPr>
          </a:p>
          <a:p>
            <a:r>
              <a:rPr lang="fr-FR" sz="3200" dirty="0" smtClean="0">
                <a:latin typeface="Century Gothic"/>
                <a:cs typeface="Century Gothic"/>
              </a:rPr>
              <a:t>Adaptation des contenus aux profils des utilisateurs</a:t>
            </a:r>
          </a:p>
          <a:p>
            <a:pPr algn="just"/>
            <a:endParaRPr lang="fr-FR" sz="2800" b="1" dirty="0">
              <a:latin typeface="Century Gothic"/>
              <a:cs typeface="Century Gothic"/>
            </a:endParaRPr>
          </a:p>
          <a:p>
            <a:pPr algn="r"/>
            <a:r>
              <a:rPr lang="fr-FR" sz="2800" dirty="0">
                <a:solidFill>
                  <a:schemeClr val="bg2"/>
                </a:solidFill>
                <a:latin typeface="Century Gothic"/>
                <a:cs typeface="Century Gothic"/>
              </a:rPr>
              <a:t>Le cas du </a:t>
            </a:r>
            <a:r>
              <a:rPr lang="fr-FR" sz="2800" dirty="0" err="1" smtClean="0">
                <a:solidFill>
                  <a:schemeClr val="bg2"/>
                </a:solidFill>
                <a:latin typeface="Century Gothic"/>
                <a:cs typeface="Century Gothic"/>
              </a:rPr>
              <a:t>Géoguide</a:t>
            </a:r>
            <a:r>
              <a:rPr lang="fr-FR" sz="2800" dirty="0" smtClean="0">
                <a:solidFill>
                  <a:schemeClr val="bg2"/>
                </a:solidFill>
                <a:latin typeface="Century Gothic"/>
                <a:cs typeface="Century Gothic"/>
              </a:rPr>
              <a:t> Lausanne</a:t>
            </a:r>
            <a:endParaRPr lang="fr-FR" sz="2800" dirty="0">
              <a:solidFill>
                <a:schemeClr val="bg2"/>
              </a:solidFill>
              <a:latin typeface="Century Gothic"/>
              <a:cs typeface="Century Gothic"/>
            </a:endParaRPr>
          </a:p>
          <a:p>
            <a:pPr algn="r"/>
            <a:endParaRPr lang="fr-FR" dirty="0">
              <a:latin typeface="Century Gothic"/>
              <a:cs typeface="Century Gothic"/>
            </a:endParaRPr>
          </a:p>
          <a:p>
            <a:pPr algn="r"/>
            <a:endParaRPr lang="fr-FR" dirty="0" smtClean="0">
              <a:latin typeface="Century Gothic"/>
              <a:cs typeface="Century Gothic"/>
            </a:endParaRPr>
          </a:p>
          <a:p>
            <a:pPr algn="r"/>
            <a:endParaRPr lang="fr-FR" dirty="0">
              <a:latin typeface="Century Gothic"/>
              <a:cs typeface="Century Gothic"/>
            </a:endParaRPr>
          </a:p>
          <a:p>
            <a:pPr algn="r"/>
            <a:r>
              <a:rPr lang="fr-FR" i="1" dirty="0" smtClean="0">
                <a:latin typeface="Century Gothic"/>
                <a:cs typeface="Century Gothic"/>
              </a:rPr>
              <a:t>Sous </a:t>
            </a:r>
            <a:r>
              <a:rPr lang="fr-FR" i="1" dirty="0">
                <a:latin typeface="Century Gothic"/>
                <a:cs typeface="Century Gothic"/>
              </a:rPr>
              <a:t>la direction </a:t>
            </a:r>
            <a:r>
              <a:rPr lang="fr-FR" i="1" dirty="0" smtClean="0">
                <a:latin typeface="Century Gothic"/>
                <a:cs typeface="Century Gothic"/>
              </a:rPr>
              <a:t>de </a:t>
            </a:r>
            <a:r>
              <a:rPr lang="fr-FR" i="1" dirty="0">
                <a:latin typeface="Century Gothic"/>
                <a:cs typeface="Century Gothic"/>
              </a:rPr>
              <a:t>Dr. </a:t>
            </a:r>
            <a:r>
              <a:rPr lang="fr-FR" i="1" dirty="0" smtClean="0">
                <a:latin typeface="Century Gothic"/>
                <a:cs typeface="Century Gothic"/>
              </a:rPr>
              <a:t>Christian Kaiser</a:t>
            </a:r>
            <a:endParaRPr lang="fr-FR" i="1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838111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1) Définition des indicateurs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10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716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000" dirty="0" smtClean="0">
                <a:latin typeface="Century Gothic"/>
                <a:cs typeface="Century Gothic"/>
              </a:rPr>
              <a:t>Comment définir un système d’indicateurs pertinents pour l’identification des caractéristiques principales des utilisateurs du </a:t>
            </a:r>
            <a:r>
              <a:rPr lang="fr-FR" sz="2000" dirty="0" err="1" smtClean="0">
                <a:latin typeface="Century Gothic"/>
                <a:cs typeface="Century Gothic"/>
              </a:rPr>
              <a:t>Géoguide</a:t>
            </a:r>
            <a:r>
              <a:rPr lang="fr-FR" sz="2000" dirty="0" smtClean="0">
                <a:latin typeface="Century Gothic"/>
                <a:cs typeface="Century Gothic"/>
              </a:rPr>
              <a:t>?</a:t>
            </a:r>
          </a:p>
          <a:p>
            <a:pPr>
              <a:buClrTx/>
            </a:pPr>
            <a:r>
              <a:rPr lang="fr-FR" sz="2000" dirty="0" smtClean="0">
                <a:latin typeface="Century Gothic"/>
                <a:cs typeface="Century Gothic"/>
              </a:rPr>
              <a:t>De quelle manière recueillir ces indicateurs?</a:t>
            </a:r>
          </a:p>
          <a:p>
            <a:pPr marL="0" indent="0">
              <a:buClrTx/>
              <a:buNone/>
            </a:pPr>
            <a:endParaRPr lang="fr-FR" sz="2000" i="1" dirty="0" smtClean="0">
              <a:latin typeface="Century Gothic"/>
              <a:cs typeface="Century Gothic"/>
            </a:endParaRPr>
          </a:p>
          <a:p>
            <a:pPr marL="0" indent="0">
              <a:buClrTx/>
              <a:buNone/>
            </a:pPr>
            <a:r>
              <a:rPr lang="fr-FR" sz="2000" b="1" dirty="0" smtClean="0">
                <a:latin typeface="Century Gothic"/>
                <a:cs typeface="Century Gothic"/>
              </a:rPr>
              <a:t>Hypothèses</a:t>
            </a:r>
            <a:endParaRPr lang="fr-FR" sz="2000" b="1" dirty="0">
              <a:latin typeface="Century Gothic"/>
              <a:cs typeface="Century Gothic"/>
            </a:endParaRP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Transposer les </a:t>
            </a:r>
            <a:r>
              <a:rPr lang="fr-FR" sz="2000" b="1" dirty="0" smtClean="0">
                <a:latin typeface="Century Gothic"/>
                <a:cs typeface="Century Gothic"/>
              </a:rPr>
              <a:t>4 critères</a:t>
            </a:r>
            <a:r>
              <a:rPr lang="fr-FR" sz="2000" dirty="0" smtClean="0">
                <a:latin typeface="Century Gothic"/>
                <a:cs typeface="Century Gothic"/>
              </a:rPr>
              <a:t> des profils d’utilisateurs de </a:t>
            </a:r>
            <a:r>
              <a:rPr lang="fr-FR" sz="2000" dirty="0" err="1" smtClean="0">
                <a:latin typeface="Century Gothic"/>
                <a:cs typeface="Century Gothic"/>
              </a:rPr>
              <a:t>géotourisme</a:t>
            </a:r>
            <a:r>
              <a:rPr lang="fr-FR" sz="2000" dirty="0">
                <a:latin typeface="Century Gothic"/>
                <a:cs typeface="Century Gothic"/>
              </a:rPr>
              <a:t> </a:t>
            </a:r>
            <a:r>
              <a:rPr lang="fr-FR" sz="1600" dirty="0" smtClean="0">
                <a:latin typeface="Century Gothic"/>
                <a:cs typeface="Century Gothic"/>
              </a:rPr>
              <a:t>(</a:t>
            </a:r>
            <a:r>
              <a:rPr lang="fr-FR" sz="1600" dirty="0" err="1" smtClean="0">
                <a:latin typeface="Century Gothic"/>
                <a:cs typeface="Century Gothic"/>
              </a:rPr>
              <a:t>Regolini</a:t>
            </a:r>
            <a:r>
              <a:rPr lang="fr-FR" sz="1600" dirty="0" smtClean="0">
                <a:latin typeface="Century Gothic"/>
                <a:cs typeface="Century Gothic"/>
              </a:rPr>
              <a:t>, 2012)</a:t>
            </a:r>
            <a:endParaRPr lang="fr-FR" sz="2000" dirty="0" smtClean="0">
              <a:latin typeface="Century Gothic"/>
              <a:cs typeface="Century Gothic"/>
            </a:endParaRP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Existence d’indicateurs permettant d’en rendre compte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Données acquises grâce aux </a:t>
            </a:r>
            <a:r>
              <a:rPr lang="fr-FR" sz="2000" b="1" dirty="0" smtClean="0">
                <a:latin typeface="Century Gothic"/>
                <a:cs typeface="Century Gothic"/>
              </a:rPr>
              <a:t>interactions</a:t>
            </a:r>
            <a:endParaRPr lang="fr-FR" sz="2000" b="1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89467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>
                <a:latin typeface="Century Gothic"/>
                <a:cs typeface="Century Gothic"/>
              </a:rPr>
              <a:t>1) Indicateurs – 4 critères</a:t>
            </a: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11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3359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Caractéristiques des utilisateurs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Introduits par l’utilisateur</a:t>
            </a:r>
          </a:p>
          <a:p>
            <a:pPr lvl="1">
              <a:buClrTx/>
              <a:buFont typeface="Wingdings" charset="0"/>
              <a:buChar char="Ø"/>
            </a:pPr>
            <a:endParaRPr lang="fr-FR" sz="2000" dirty="0" smtClean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Intérêt des utilisateurs pour les domaines scientifiques</a:t>
            </a:r>
            <a:endParaRPr lang="fr-FR" sz="2800" dirty="0">
              <a:latin typeface="Century Gothic"/>
              <a:cs typeface="Century Gothic"/>
            </a:endParaRPr>
          </a:p>
          <a:p>
            <a:pPr lvl="1">
              <a:buClrTx/>
              <a:buFont typeface="Wingdings" charset="0"/>
              <a:buChar char="Ø"/>
            </a:pPr>
            <a:r>
              <a:rPr lang="fr-FR" sz="2000" dirty="0" err="1" smtClean="0">
                <a:latin typeface="Century Gothic"/>
                <a:cs typeface="Century Gothic"/>
              </a:rPr>
              <a:t>Tracking</a:t>
            </a:r>
            <a:r>
              <a:rPr lang="fr-FR" sz="2000" dirty="0" smtClean="0">
                <a:latin typeface="Century Gothic"/>
                <a:cs typeface="Century Gothic"/>
              </a:rPr>
              <a:t> des actions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Contenu sur plusieurs niveaux </a:t>
            </a:r>
            <a:r>
              <a:rPr lang="fr-FR" sz="1600" dirty="0" smtClean="0">
                <a:latin typeface="Century Gothic"/>
                <a:cs typeface="Century Gothic"/>
              </a:rPr>
              <a:t>(</a:t>
            </a:r>
            <a:r>
              <a:rPr lang="fr-FR" sz="1600" dirty="0" err="1" smtClean="0">
                <a:latin typeface="Century Gothic"/>
                <a:cs typeface="Century Gothic"/>
              </a:rPr>
              <a:t>Fanguin</a:t>
            </a:r>
            <a:r>
              <a:rPr lang="fr-FR" sz="1600" dirty="0" smtClean="0">
                <a:latin typeface="Century Gothic"/>
                <a:cs typeface="Century Gothic"/>
              </a:rPr>
              <a:t>, 2014)</a:t>
            </a:r>
            <a:endParaRPr lang="fr-FR" sz="2000" dirty="0" smtClean="0">
              <a:latin typeface="Century Gothic"/>
              <a:cs typeface="Century Gothic"/>
            </a:endParaRP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Temps de lecture</a:t>
            </a:r>
          </a:p>
          <a:p>
            <a:pPr>
              <a:buClrTx/>
              <a:buFont typeface="Wingdings" charset="0"/>
              <a:buChar char="Ø"/>
            </a:pPr>
            <a:endParaRPr lang="fr-FR" sz="2800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890175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>
                <a:latin typeface="Century Gothic"/>
                <a:cs typeface="Century Gothic"/>
              </a:rPr>
              <a:t>1) Indicateurs – 4 critères</a:t>
            </a: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12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837" y="962297"/>
            <a:ext cx="3688718" cy="3520803"/>
          </a:xfrm>
          <a:prstGeom prst="rect">
            <a:avLst/>
          </a:prstGeom>
        </p:spPr>
      </p:pic>
      <p:sp>
        <p:nvSpPr>
          <p:cNvPr id="11" name="Espace réservé du pied de page 4"/>
          <p:cNvSpPr txBox="1">
            <a:spLocks/>
          </p:cNvSpPr>
          <p:nvPr/>
        </p:nvSpPr>
        <p:spPr>
          <a:xfrm>
            <a:off x="6415556" y="971426"/>
            <a:ext cx="2260966" cy="112407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/>
          <a:lstStyle>
            <a:defPPr>
              <a:defRPr lang="fr-FR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dirty="0" smtClean="0">
                <a:latin typeface="Century Gothic"/>
                <a:cs typeface="Century Gothic"/>
              </a:rPr>
              <a:t>Exemple d’interaction</a:t>
            </a:r>
          </a:p>
          <a:p>
            <a:pPr algn="r"/>
            <a:r>
              <a:rPr lang="fr-FR" dirty="0" smtClean="0">
                <a:latin typeface="Century Gothic"/>
                <a:cs typeface="Century Gothic"/>
              </a:rPr>
              <a:t>dans le cadre du </a:t>
            </a:r>
            <a:r>
              <a:rPr lang="fr-FR" dirty="0" err="1" smtClean="0">
                <a:latin typeface="Century Gothic"/>
                <a:cs typeface="Century Gothic"/>
              </a:rPr>
              <a:t>Géoguide</a:t>
            </a:r>
            <a:r>
              <a:rPr lang="fr-FR" dirty="0" smtClean="0">
                <a:latin typeface="Century Gothic"/>
                <a:cs typeface="Century Gothic"/>
              </a:rPr>
              <a:t> de </a:t>
            </a:r>
            <a:r>
              <a:rPr lang="fr-FR" dirty="0" err="1" smtClean="0">
                <a:latin typeface="Century Gothic"/>
                <a:cs typeface="Century Gothic"/>
              </a:rPr>
              <a:t>Thonon-les-bains</a:t>
            </a:r>
            <a:endParaRPr lang="fr-FR" dirty="0" smtClean="0">
              <a:latin typeface="Century Gothic"/>
              <a:cs typeface="Century Gothic"/>
            </a:endParaRPr>
          </a:p>
          <a:p>
            <a:pPr algn="r"/>
            <a:r>
              <a:rPr lang="fr-FR" dirty="0" smtClean="0">
                <a:latin typeface="Century Gothic"/>
                <a:cs typeface="Century Gothic"/>
              </a:rPr>
              <a:t/>
            </a:r>
            <a:br>
              <a:rPr lang="fr-FR" dirty="0" smtClean="0">
                <a:latin typeface="Century Gothic"/>
                <a:cs typeface="Century Gothic"/>
              </a:rPr>
            </a:br>
            <a:r>
              <a:rPr lang="fr-FR" dirty="0" smtClean="0">
                <a:latin typeface="Century Gothic"/>
                <a:cs typeface="Century Gothic"/>
              </a:rPr>
              <a:t>Tiré de </a:t>
            </a:r>
            <a:r>
              <a:rPr lang="fr-FR" dirty="0" err="1" smtClean="0">
                <a:latin typeface="Century Gothic"/>
                <a:cs typeface="Century Gothic"/>
              </a:rPr>
              <a:t>Fanguin</a:t>
            </a:r>
            <a:r>
              <a:rPr lang="fr-FR" dirty="0" smtClean="0">
                <a:latin typeface="Century Gothic"/>
                <a:cs typeface="Century Gothic"/>
              </a:rPr>
              <a:t> (2014)</a:t>
            </a:r>
            <a:endParaRPr lang="fr-FR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8736114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1) Indicateurs – 4 critères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13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3359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Connaissances dans les domaines abordés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>
                <a:latin typeface="Century Gothic"/>
                <a:cs typeface="Century Gothic"/>
              </a:rPr>
              <a:t>E</a:t>
            </a:r>
            <a:r>
              <a:rPr lang="fr-FR" sz="2000" dirty="0" smtClean="0">
                <a:latin typeface="Century Gothic"/>
                <a:cs typeface="Century Gothic"/>
              </a:rPr>
              <a:t>stimation personnelle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Test des connaissances acquises (quiz)</a:t>
            </a:r>
          </a:p>
          <a:p>
            <a:pPr lvl="1">
              <a:buClrTx/>
              <a:buFont typeface="Wingdings" charset="0"/>
              <a:buChar char="Ø"/>
            </a:pPr>
            <a:endParaRPr lang="fr-FR" sz="2800" dirty="0" smtClean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Perception du paysage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Connaissance de la région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Capacité de lecture du paysage (quiz)</a:t>
            </a:r>
          </a:p>
          <a:p>
            <a:pPr marL="0" indent="0">
              <a:buClrTx/>
              <a:buNone/>
            </a:pPr>
            <a:endParaRPr lang="fr-FR" sz="2000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097058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2) Profils d’utilisateurs 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14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9836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000" dirty="0" smtClean="0">
                <a:latin typeface="Century Gothic"/>
                <a:cs typeface="Century Gothic"/>
              </a:rPr>
              <a:t>Dans quelle mesure peut-on délimiter des profils d’utilisateurs à partir des indicateurs recueillis?</a:t>
            </a:r>
          </a:p>
          <a:p>
            <a:pPr>
              <a:buClrTx/>
            </a:pPr>
            <a:r>
              <a:rPr lang="fr-FR" sz="2000" dirty="0" smtClean="0">
                <a:latin typeface="Century Gothic"/>
                <a:cs typeface="Century Gothic"/>
              </a:rPr>
              <a:t>Dans quelle mesure peut-on les rattacher à des typologies de publics de </a:t>
            </a:r>
            <a:r>
              <a:rPr lang="fr-FR" sz="2000" dirty="0" err="1" smtClean="0">
                <a:latin typeface="Century Gothic"/>
                <a:cs typeface="Century Gothic"/>
              </a:rPr>
              <a:t>géotourisme</a:t>
            </a:r>
            <a:r>
              <a:rPr lang="fr-FR" sz="2000" dirty="0" smtClean="0">
                <a:latin typeface="Century Gothic"/>
                <a:cs typeface="Century Gothic"/>
              </a:rPr>
              <a:t> définies dans la littérature?</a:t>
            </a:r>
          </a:p>
          <a:p>
            <a:pPr>
              <a:buClrTx/>
            </a:pPr>
            <a:endParaRPr lang="fr-FR" sz="2000" dirty="0">
              <a:latin typeface="Century Gothic"/>
              <a:cs typeface="Century Gothic"/>
            </a:endParaRPr>
          </a:p>
          <a:p>
            <a:pPr marL="0" indent="0">
              <a:buClrTx/>
              <a:buNone/>
            </a:pPr>
            <a:r>
              <a:rPr lang="fr-FR" sz="2000" b="1" dirty="0" smtClean="0">
                <a:latin typeface="Century Gothic"/>
                <a:cs typeface="Century Gothic"/>
              </a:rPr>
              <a:t>Hypothèses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err="1" smtClean="0">
                <a:latin typeface="Century Gothic"/>
                <a:cs typeface="Century Gothic"/>
              </a:rPr>
              <a:t>Clustering</a:t>
            </a:r>
            <a:r>
              <a:rPr lang="fr-FR" sz="2000" dirty="0" smtClean="0">
                <a:latin typeface="Century Gothic"/>
                <a:cs typeface="Century Gothic"/>
              </a:rPr>
              <a:t> pour créer des classes d’utilisateurs </a:t>
            </a:r>
            <a:r>
              <a:rPr lang="fr-FR" sz="1600" dirty="0" smtClean="0">
                <a:latin typeface="Century Gothic"/>
                <a:cs typeface="Century Gothic"/>
              </a:rPr>
              <a:t>(</a:t>
            </a:r>
            <a:r>
              <a:rPr lang="fr-FR" sz="1600" dirty="0" err="1" smtClean="0">
                <a:latin typeface="Century Gothic"/>
                <a:cs typeface="Century Gothic"/>
              </a:rPr>
              <a:t>Yu</a:t>
            </a:r>
            <a:r>
              <a:rPr lang="fr-FR" sz="1600" dirty="0" smtClean="0">
                <a:latin typeface="Century Gothic"/>
                <a:cs typeface="Century Gothic"/>
              </a:rPr>
              <a:t>, Liu &amp; Zhao, 2012)</a:t>
            </a:r>
            <a:r>
              <a:rPr lang="fr-FR" sz="2000" dirty="0" smtClean="0">
                <a:latin typeface="Century Gothic"/>
                <a:cs typeface="Century Gothic"/>
              </a:rPr>
              <a:t> 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Pas de lien avec les typologies définies dans la littérature </a:t>
            </a:r>
            <a:r>
              <a:rPr lang="fr-FR" sz="1600" dirty="0" smtClean="0">
                <a:latin typeface="Century Gothic"/>
                <a:cs typeface="Century Gothic"/>
              </a:rPr>
              <a:t>(</a:t>
            </a:r>
            <a:r>
              <a:rPr lang="fr-FR" sz="1600" dirty="0" err="1" smtClean="0">
                <a:latin typeface="Century Gothic"/>
                <a:cs typeface="Century Gothic"/>
              </a:rPr>
              <a:t>Origet</a:t>
            </a:r>
            <a:r>
              <a:rPr lang="fr-FR" sz="1600" dirty="0" smtClean="0">
                <a:latin typeface="Century Gothic"/>
                <a:cs typeface="Century Gothic"/>
              </a:rPr>
              <a:t> du </a:t>
            </a:r>
            <a:r>
              <a:rPr lang="fr-FR" sz="1600" dirty="0" err="1" smtClean="0">
                <a:latin typeface="Century Gothic"/>
                <a:cs typeface="Century Gothic"/>
              </a:rPr>
              <a:t>Cluzeau</a:t>
            </a:r>
            <a:r>
              <a:rPr lang="fr-FR" sz="1600" dirty="0" smtClean="0">
                <a:latin typeface="Century Gothic"/>
                <a:cs typeface="Century Gothic"/>
              </a:rPr>
              <a:t>, 2007; </a:t>
            </a:r>
            <a:r>
              <a:rPr lang="fr-FR" sz="1600" dirty="0" err="1" smtClean="0">
                <a:latin typeface="Century Gothic"/>
                <a:cs typeface="Century Gothic"/>
              </a:rPr>
              <a:t>Hose</a:t>
            </a:r>
            <a:r>
              <a:rPr lang="fr-FR" sz="1600" dirty="0" smtClean="0">
                <a:latin typeface="Century Gothic"/>
                <a:cs typeface="Century Gothic"/>
              </a:rPr>
              <a:t>, 1998; Keene, 1994; </a:t>
            </a:r>
            <a:r>
              <a:rPr lang="fr-FR" sz="1600" dirty="0" err="1" smtClean="0">
                <a:latin typeface="Century Gothic"/>
                <a:cs typeface="Century Gothic"/>
              </a:rPr>
              <a:t>Cayla</a:t>
            </a:r>
            <a:r>
              <a:rPr lang="fr-FR" sz="1600" dirty="0" smtClean="0">
                <a:latin typeface="Century Gothic"/>
                <a:cs typeface="Century Gothic"/>
              </a:rPr>
              <a:t>, 2009)</a:t>
            </a:r>
            <a:endParaRPr lang="fr-FR" sz="2000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76733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3) Adaptation du contenu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15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335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000" dirty="0" smtClean="0">
                <a:latin typeface="Century Gothic"/>
                <a:cs typeface="Century Gothic"/>
              </a:rPr>
              <a:t>Comment peut-on définir des règles de correspondance permettant une adéquation entre les profils des utilisateurs définis et les contenus proposés?</a:t>
            </a:r>
          </a:p>
          <a:p>
            <a:pPr>
              <a:buClrTx/>
            </a:pPr>
            <a:endParaRPr lang="fr-FR" sz="2000" dirty="0">
              <a:latin typeface="Century Gothic"/>
              <a:cs typeface="Century Gothic"/>
            </a:endParaRPr>
          </a:p>
          <a:p>
            <a:pPr marL="0" indent="0">
              <a:buClrTx/>
              <a:buNone/>
            </a:pPr>
            <a:r>
              <a:rPr lang="fr-FR" sz="2000" b="1" dirty="0" smtClean="0">
                <a:latin typeface="Century Gothic"/>
                <a:cs typeface="Century Gothic"/>
              </a:rPr>
              <a:t>Hypothèses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Règle correspondance entre profil et contenu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Contenu adapté à chaque classe</a:t>
            </a:r>
          </a:p>
          <a:p>
            <a:pPr>
              <a:buClrTx/>
              <a:buFont typeface="Wingdings" charset="0"/>
              <a:buChar char="Ø"/>
            </a:pPr>
            <a:endParaRPr lang="fr-FR" sz="2000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886266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4) Evolution des classes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16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335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000" dirty="0" smtClean="0">
                <a:latin typeface="Century Gothic"/>
                <a:cs typeface="Century Gothic"/>
              </a:rPr>
              <a:t>Comment adapter les limites des différentes classes d’utilisateurs à mesure que les données continuent d’évoluer?</a:t>
            </a:r>
          </a:p>
          <a:p>
            <a:pPr>
              <a:buClrTx/>
            </a:pPr>
            <a:r>
              <a:rPr lang="fr-FR" sz="2000" dirty="0" smtClean="0">
                <a:latin typeface="Century Gothic"/>
                <a:cs typeface="Century Gothic"/>
              </a:rPr>
              <a:t>De quelle manière peut-on vérifier dans le temps que le contenu proposé soit toujours adéquat pour les utilisateurs concernés?</a:t>
            </a:r>
          </a:p>
          <a:p>
            <a:pPr>
              <a:buClrTx/>
            </a:pPr>
            <a:endParaRPr lang="fr-FR" sz="2000" dirty="0">
              <a:latin typeface="Century Gothic"/>
              <a:cs typeface="Century Gothic"/>
            </a:endParaRPr>
          </a:p>
          <a:p>
            <a:pPr marL="0" indent="0">
              <a:buClrTx/>
              <a:buNone/>
            </a:pPr>
            <a:r>
              <a:rPr lang="fr-FR" sz="2000" b="1" dirty="0" smtClean="0">
                <a:latin typeface="Century Gothic"/>
                <a:cs typeface="Century Gothic"/>
              </a:rPr>
              <a:t>Hypothèses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Ajustement au fil du temps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Evaluation auprès des utilisateurs</a:t>
            </a:r>
          </a:p>
          <a:p>
            <a:pPr>
              <a:buClrTx/>
              <a:buFont typeface="Wingdings" charset="0"/>
              <a:buChar char="Ø"/>
            </a:pPr>
            <a:endParaRPr lang="fr-FR" sz="2000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39888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Méthodologie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17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335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Définition des indicateurs et implémentation</a:t>
            </a:r>
            <a:endParaRPr lang="fr-FR" sz="2800" dirty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Echantillon pour générer des données</a:t>
            </a: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Délimitation de classes</a:t>
            </a: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Définition de règles de correspondances</a:t>
            </a: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Evaluation de la pertinence des classes</a:t>
            </a:r>
          </a:p>
        </p:txBody>
      </p:sp>
    </p:spTree>
    <p:extLst>
      <p:ext uri="{BB962C8B-B14F-4D97-AF65-F5344CB8AC3E}">
        <p14:creationId xmlns:p14="http://schemas.microsoft.com/office/powerpoint/2010/main" val="634148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Références bibliographiques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18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678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Cayla</a:t>
            </a:r>
            <a:r>
              <a:rPr lang="fr-FR" sz="1600" dirty="0">
                <a:latin typeface="Century Gothic"/>
                <a:cs typeface="Century Gothic"/>
              </a:rPr>
              <a:t>, N. (2009, </a:t>
            </a:r>
            <a:r>
              <a:rPr lang="fr-FR" sz="1600" dirty="0" err="1">
                <a:latin typeface="Century Gothic"/>
                <a:cs typeface="Century Gothic"/>
              </a:rPr>
              <a:t>November</a:t>
            </a:r>
            <a:r>
              <a:rPr lang="fr-FR" sz="1600" dirty="0">
                <a:latin typeface="Century Gothic"/>
                <a:cs typeface="Century Gothic"/>
              </a:rPr>
              <a:t> 6). </a:t>
            </a:r>
            <a:r>
              <a:rPr lang="fr-FR" sz="1600" i="1" dirty="0">
                <a:latin typeface="Century Gothic"/>
                <a:cs typeface="Century Gothic"/>
              </a:rPr>
              <a:t>Le patrimoine géologique de l’arc alpin : De la médiation scientifique à la valorisation </a:t>
            </a:r>
            <a:r>
              <a:rPr lang="fr-FR" sz="1600" i="1" dirty="0" err="1">
                <a:latin typeface="Century Gothic"/>
                <a:cs typeface="Century Gothic"/>
              </a:rPr>
              <a:t>géotouristique</a:t>
            </a:r>
            <a:r>
              <a:rPr lang="fr-FR" sz="1600" dirty="0">
                <a:latin typeface="Century Gothic"/>
                <a:cs typeface="Century Gothic"/>
              </a:rPr>
              <a:t> (</a:t>
            </a:r>
            <a:r>
              <a:rPr lang="fr-FR" sz="1600" dirty="0" err="1">
                <a:latin typeface="Century Gothic"/>
                <a:cs typeface="Century Gothic"/>
              </a:rPr>
              <a:t>phdthesis</a:t>
            </a:r>
            <a:r>
              <a:rPr lang="fr-FR" sz="1600" dirty="0">
                <a:latin typeface="Century Gothic"/>
                <a:cs typeface="Century Gothic"/>
              </a:rPr>
              <a:t>). Université de Savoie. </a:t>
            </a:r>
            <a:r>
              <a:rPr lang="fr-FR" sz="1600" dirty="0" err="1">
                <a:latin typeface="Century Gothic"/>
                <a:cs typeface="Century Gothic"/>
              </a:rPr>
              <a:t>Retrieved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from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https</a:t>
            </a:r>
            <a:r>
              <a:rPr lang="fr-FR" sz="1600" dirty="0">
                <a:latin typeface="Century Gothic"/>
                <a:cs typeface="Century Gothic"/>
              </a:rPr>
              <a:t>://</a:t>
            </a:r>
            <a:r>
              <a:rPr lang="fr-FR" sz="1600" dirty="0" err="1">
                <a:latin typeface="Century Gothic"/>
                <a:cs typeface="Century Gothic"/>
              </a:rPr>
              <a:t>tel.archives-ouvertes.fr</a:t>
            </a:r>
            <a:r>
              <a:rPr lang="fr-FR" sz="1600" dirty="0">
                <a:latin typeface="Century Gothic"/>
                <a:cs typeface="Century Gothic"/>
              </a:rPr>
              <a:t>/tel-00459658/</a:t>
            </a:r>
            <a:r>
              <a:rPr lang="fr-FR" sz="1600" dirty="0" smtClean="0">
                <a:latin typeface="Century Gothic"/>
                <a:cs typeface="Century Gothic"/>
              </a:rPr>
              <a:t>document</a:t>
            </a:r>
          </a:p>
          <a:p>
            <a:pPr>
              <a:buClrTx/>
            </a:pPr>
            <a:endParaRPr lang="fr-FR" sz="1600" dirty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Eppler</a:t>
            </a:r>
            <a:r>
              <a:rPr lang="fr-FR" sz="1600" dirty="0">
                <a:latin typeface="Century Gothic"/>
                <a:cs typeface="Century Gothic"/>
              </a:rPr>
              <a:t>, M. J., &amp; </a:t>
            </a:r>
            <a:r>
              <a:rPr lang="fr-FR" sz="1600" dirty="0" err="1">
                <a:latin typeface="Century Gothic"/>
                <a:cs typeface="Century Gothic"/>
              </a:rPr>
              <a:t>Mengis</a:t>
            </a:r>
            <a:r>
              <a:rPr lang="fr-FR" sz="1600" dirty="0">
                <a:latin typeface="Century Gothic"/>
                <a:cs typeface="Century Gothic"/>
              </a:rPr>
              <a:t>, J. (2004). The Concept of Information </a:t>
            </a:r>
            <a:r>
              <a:rPr lang="fr-FR" sz="1600" dirty="0" err="1">
                <a:latin typeface="Century Gothic"/>
                <a:cs typeface="Century Gothic"/>
              </a:rPr>
              <a:t>Overload</a:t>
            </a:r>
            <a:r>
              <a:rPr lang="fr-FR" sz="1600" dirty="0">
                <a:latin typeface="Century Gothic"/>
                <a:cs typeface="Century Gothic"/>
              </a:rPr>
              <a:t>: A </a:t>
            </a:r>
            <a:r>
              <a:rPr lang="fr-FR" sz="1600" dirty="0" err="1">
                <a:latin typeface="Century Gothic"/>
                <a:cs typeface="Century Gothic"/>
              </a:rPr>
              <a:t>Review</a:t>
            </a:r>
            <a:r>
              <a:rPr lang="fr-FR" sz="1600" dirty="0">
                <a:latin typeface="Century Gothic"/>
                <a:cs typeface="Century Gothic"/>
              </a:rPr>
              <a:t> of </a:t>
            </a:r>
            <a:r>
              <a:rPr lang="fr-FR" sz="1600" dirty="0" err="1">
                <a:latin typeface="Century Gothic"/>
                <a:cs typeface="Century Gothic"/>
              </a:rPr>
              <a:t>Literature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from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Organization</a:t>
            </a:r>
            <a:r>
              <a:rPr lang="fr-FR" sz="1600" dirty="0">
                <a:latin typeface="Century Gothic"/>
                <a:cs typeface="Century Gothic"/>
              </a:rPr>
              <a:t> Science, </a:t>
            </a:r>
            <a:r>
              <a:rPr lang="fr-FR" sz="1600" dirty="0" err="1">
                <a:latin typeface="Century Gothic"/>
                <a:cs typeface="Century Gothic"/>
              </a:rPr>
              <a:t>Accounting</a:t>
            </a:r>
            <a:r>
              <a:rPr lang="fr-FR" sz="1600" dirty="0">
                <a:latin typeface="Century Gothic"/>
                <a:cs typeface="Century Gothic"/>
              </a:rPr>
              <a:t>, Marketing, MIS, and </a:t>
            </a:r>
            <a:r>
              <a:rPr lang="fr-FR" sz="1600" dirty="0" err="1">
                <a:latin typeface="Century Gothic"/>
                <a:cs typeface="Century Gothic"/>
              </a:rPr>
              <a:t>Related</a:t>
            </a:r>
            <a:r>
              <a:rPr lang="fr-FR" sz="1600" dirty="0">
                <a:latin typeface="Century Gothic"/>
                <a:cs typeface="Century Gothic"/>
              </a:rPr>
              <a:t> Disciplines. </a:t>
            </a:r>
            <a:r>
              <a:rPr lang="fr-FR" sz="1600" i="1" dirty="0">
                <a:latin typeface="Century Gothic"/>
                <a:cs typeface="Century Gothic"/>
              </a:rPr>
              <a:t>The Information Society</a:t>
            </a:r>
            <a:r>
              <a:rPr lang="fr-FR" sz="1600" dirty="0">
                <a:latin typeface="Century Gothic"/>
                <a:cs typeface="Century Gothic"/>
              </a:rPr>
              <a:t>, </a:t>
            </a:r>
            <a:r>
              <a:rPr lang="fr-FR" sz="1600" i="1" dirty="0">
                <a:latin typeface="Century Gothic"/>
                <a:cs typeface="Century Gothic"/>
              </a:rPr>
              <a:t>20</a:t>
            </a:r>
            <a:r>
              <a:rPr lang="fr-FR" sz="1600" dirty="0">
                <a:latin typeface="Century Gothic"/>
                <a:cs typeface="Century Gothic"/>
              </a:rPr>
              <a:t>(5), 325–344. http://doi.org/10.1080/</a:t>
            </a:r>
            <a:r>
              <a:rPr lang="fr-FR" sz="1600" dirty="0" smtClean="0">
                <a:latin typeface="Century Gothic"/>
                <a:cs typeface="Century Gothic"/>
              </a:rPr>
              <a:t>01972240490507974</a:t>
            </a:r>
            <a:endParaRPr lang="fr-FR" sz="1600" dirty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Fanguin</a:t>
            </a:r>
            <a:r>
              <a:rPr lang="fr-FR" sz="1600" dirty="0">
                <a:latin typeface="Century Gothic"/>
                <a:cs typeface="Century Gothic"/>
              </a:rPr>
              <a:t>, P. (2014). </a:t>
            </a:r>
            <a:r>
              <a:rPr lang="fr-FR" sz="1600" i="1" dirty="0">
                <a:latin typeface="Century Gothic"/>
                <a:cs typeface="Century Gothic"/>
              </a:rPr>
              <a:t>Valorisation du </a:t>
            </a:r>
            <a:r>
              <a:rPr lang="fr-FR" sz="1600" i="1" dirty="0" err="1">
                <a:latin typeface="Century Gothic"/>
                <a:cs typeface="Century Gothic"/>
              </a:rPr>
              <a:t>géopatrimoine</a:t>
            </a:r>
            <a:r>
              <a:rPr lang="fr-FR" sz="1600" i="1" dirty="0">
                <a:latin typeface="Century Gothic"/>
                <a:cs typeface="Century Gothic"/>
              </a:rPr>
              <a:t> de la région de Thonon-Les-Bains par l’élaboration d’un produit </a:t>
            </a:r>
            <a:r>
              <a:rPr lang="fr-FR" sz="1600" i="1" dirty="0" err="1">
                <a:latin typeface="Century Gothic"/>
                <a:cs typeface="Century Gothic"/>
              </a:rPr>
              <a:t>géotouristique</a:t>
            </a:r>
            <a:r>
              <a:rPr lang="fr-FR" sz="1600" i="1" dirty="0">
                <a:latin typeface="Century Gothic"/>
                <a:cs typeface="Century Gothic"/>
              </a:rPr>
              <a:t>. </a:t>
            </a:r>
            <a:r>
              <a:rPr lang="fr-FR" sz="1600" i="1" dirty="0" err="1">
                <a:latin typeface="Century Gothic"/>
                <a:cs typeface="Century Gothic"/>
              </a:rPr>
              <a:t>Géodécouverte</a:t>
            </a:r>
            <a:r>
              <a:rPr lang="fr-FR" sz="1600" i="1" dirty="0">
                <a:latin typeface="Century Gothic"/>
                <a:cs typeface="Century Gothic"/>
              </a:rPr>
              <a:t> Thonon, une application mobile.</a:t>
            </a:r>
            <a:r>
              <a:rPr lang="fr-FR" sz="1600" dirty="0">
                <a:latin typeface="Century Gothic"/>
                <a:cs typeface="Century Gothic"/>
              </a:rPr>
              <a:t> Université de Lausanne, Lausanne. </a:t>
            </a:r>
          </a:p>
          <a:p>
            <a:pPr>
              <a:buClrTx/>
            </a:pPr>
            <a:endParaRPr lang="fr-FR" sz="1600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85366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Références bibliographiques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19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4186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Hose</a:t>
            </a:r>
            <a:r>
              <a:rPr lang="fr-FR" sz="1600" dirty="0">
                <a:latin typeface="Century Gothic"/>
                <a:cs typeface="Century Gothic"/>
              </a:rPr>
              <a:t>, </a:t>
            </a:r>
            <a:r>
              <a:rPr lang="fr-FR" sz="1600" dirty="0" err="1">
                <a:latin typeface="Century Gothic"/>
                <a:cs typeface="Century Gothic"/>
              </a:rPr>
              <a:t>T</a:t>
            </a:r>
            <a:r>
              <a:rPr lang="fr-FR" sz="1600" dirty="0">
                <a:latin typeface="Century Gothic"/>
                <a:cs typeface="Century Gothic"/>
              </a:rPr>
              <a:t>. A. (1998). </a:t>
            </a:r>
            <a:r>
              <a:rPr lang="fr-FR" sz="1600" dirty="0" err="1">
                <a:latin typeface="Century Gothic"/>
                <a:cs typeface="Century Gothic"/>
              </a:rPr>
              <a:t>Mountains</a:t>
            </a:r>
            <a:r>
              <a:rPr lang="fr-FR" sz="1600" dirty="0">
                <a:latin typeface="Century Gothic"/>
                <a:cs typeface="Century Gothic"/>
              </a:rPr>
              <a:t> of </a:t>
            </a:r>
            <a:r>
              <a:rPr lang="fr-FR" sz="1600" dirty="0" err="1">
                <a:latin typeface="Century Gothic"/>
                <a:cs typeface="Century Gothic"/>
              </a:rPr>
              <a:t>fire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from</a:t>
            </a:r>
            <a:r>
              <a:rPr lang="fr-FR" sz="1600" dirty="0">
                <a:latin typeface="Century Gothic"/>
                <a:cs typeface="Century Gothic"/>
              </a:rPr>
              <a:t> the </a:t>
            </a:r>
            <a:r>
              <a:rPr lang="fr-FR" sz="1600" dirty="0" err="1">
                <a:latin typeface="Century Gothic"/>
                <a:cs typeface="Century Gothic"/>
              </a:rPr>
              <a:t>present</a:t>
            </a:r>
            <a:r>
              <a:rPr lang="fr-FR" sz="1600" dirty="0">
                <a:latin typeface="Century Gothic"/>
                <a:cs typeface="Century Gothic"/>
              </a:rPr>
              <a:t> to the </a:t>
            </a:r>
            <a:r>
              <a:rPr lang="fr-FR" sz="1600" dirty="0" err="1">
                <a:latin typeface="Century Gothic"/>
                <a:cs typeface="Century Gothic"/>
              </a:rPr>
              <a:t>past</a:t>
            </a:r>
            <a:r>
              <a:rPr lang="fr-FR" sz="1600" dirty="0">
                <a:latin typeface="Century Gothic"/>
                <a:cs typeface="Century Gothic"/>
              </a:rPr>
              <a:t> - or </a:t>
            </a:r>
            <a:r>
              <a:rPr lang="fr-FR" sz="1600" dirty="0" err="1">
                <a:latin typeface="Century Gothic"/>
                <a:cs typeface="Century Gothic"/>
              </a:rPr>
              <a:t>effectively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communicating</a:t>
            </a:r>
            <a:r>
              <a:rPr lang="fr-FR" sz="1600" dirty="0">
                <a:latin typeface="Century Gothic"/>
                <a:cs typeface="Century Gothic"/>
              </a:rPr>
              <a:t> the </a:t>
            </a:r>
            <a:r>
              <a:rPr lang="fr-FR" sz="1600" dirty="0" err="1">
                <a:latin typeface="Century Gothic"/>
                <a:cs typeface="Century Gothic"/>
              </a:rPr>
              <a:t>wonder</a:t>
            </a:r>
            <a:r>
              <a:rPr lang="fr-FR" sz="1600" dirty="0">
                <a:latin typeface="Century Gothic"/>
                <a:cs typeface="Century Gothic"/>
              </a:rPr>
              <a:t> of </a:t>
            </a:r>
            <a:r>
              <a:rPr lang="fr-FR" sz="1600" dirty="0" err="1">
                <a:latin typeface="Century Gothic"/>
                <a:cs typeface="Century Gothic"/>
              </a:rPr>
              <a:t>geology</a:t>
            </a:r>
            <a:r>
              <a:rPr lang="fr-FR" sz="1600" dirty="0">
                <a:latin typeface="Century Gothic"/>
                <a:cs typeface="Century Gothic"/>
              </a:rPr>
              <a:t> to </a:t>
            </a:r>
            <a:r>
              <a:rPr lang="fr-FR" sz="1600" dirty="0" err="1">
                <a:latin typeface="Century Gothic"/>
                <a:cs typeface="Century Gothic"/>
              </a:rPr>
              <a:t>tourists</a:t>
            </a:r>
            <a:r>
              <a:rPr lang="fr-FR" sz="1600" dirty="0">
                <a:latin typeface="Century Gothic"/>
                <a:cs typeface="Century Gothic"/>
              </a:rPr>
              <a:t>. </a:t>
            </a:r>
            <a:r>
              <a:rPr lang="fr-FR" sz="1600" i="1" dirty="0" err="1">
                <a:latin typeface="Century Gothic"/>
                <a:cs typeface="Century Gothic"/>
              </a:rPr>
              <a:t>Geologica</a:t>
            </a:r>
            <a:r>
              <a:rPr lang="fr-FR" sz="1600" i="1" dirty="0">
                <a:latin typeface="Century Gothic"/>
                <a:cs typeface="Century Gothic"/>
              </a:rPr>
              <a:t> </a:t>
            </a:r>
            <a:r>
              <a:rPr lang="fr-FR" sz="1600" i="1" dirty="0" err="1">
                <a:latin typeface="Century Gothic"/>
                <a:cs typeface="Century Gothic"/>
              </a:rPr>
              <a:t>Balcanica</a:t>
            </a:r>
            <a:r>
              <a:rPr lang="fr-FR" sz="1600" dirty="0">
                <a:latin typeface="Century Gothic"/>
                <a:cs typeface="Century Gothic"/>
              </a:rPr>
              <a:t>, </a:t>
            </a:r>
            <a:r>
              <a:rPr lang="fr-FR" sz="1600" i="1" dirty="0">
                <a:latin typeface="Century Gothic"/>
                <a:cs typeface="Century Gothic"/>
              </a:rPr>
              <a:t>28</a:t>
            </a:r>
            <a:r>
              <a:rPr lang="fr-FR" sz="1600" dirty="0">
                <a:latin typeface="Century Gothic"/>
                <a:cs typeface="Century Gothic"/>
              </a:rPr>
              <a:t>, 77–85.</a:t>
            </a:r>
          </a:p>
          <a:p>
            <a:pPr>
              <a:buClrTx/>
            </a:pPr>
            <a:endParaRPr lang="fr-FR" sz="1600" dirty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Jannach</a:t>
            </a:r>
            <a:r>
              <a:rPr lang="fr-FR" sz="1600" dirty="0">
                <a:latin typeface="Century Gothic"/>
                <a:cs typeface="Century Gothic"/>
              </a:rPr>
              <a:t>, D., </a:t>
            </a:r>
            <a:r>
              <a:rPr lang="fr-FR" sz="1600" dirty="0" err="1">
                <a:latin typeface="Century Gothic"/>
                <a:cs typeface="Century Gothic"/>
              </a:rPr>
              <a:t>Zanker</a:t>
            </a:r>
            <a:r>
              <a:rPr lang="fr-FR" sz="1600" dirty="0">
                <a:latin typeface="Century Gothic"/>
                <a:cs typeface="Century Gothic"/>
              </a:rPr>
              <a:t>, M., </a:t>
            </a:r>
            <a:r>
              <a:rPr lang="fr-FR" sz="1600" dirty="0" err="1">
                <a:latin typeface="Century Gothic"/>
                <a:cs typeface="Century Gothic"/>
              </a:rPr>
              <a:t>Felfernig</a:t>
            </a:r>
            <a:r>
              <a:rPr lang="fr-FR" sz="1600" dirty="0">
                <a:latin typeface="Century Gothic"/>
                <a:cs typeface="Century Gothic"/>
              </a:rPr>
              <a:t>, A., &amp; Friedrich, G. (2010). </a:t>
            </a:r>
            <a:r>
              <a:rPr lang="fr-FR" sz="1600" i="1" dirty="0" err="1">
                <a:latin typeface="Century Gothic"/>
                <a:cs typeface="Century Gothic"/>
              </a:rPr>
              <a:t>Recommender</a:t>
            </a:r>
            <a:r>
              <a:rPr lang="fr-FR" sz="1600" i="1" dirty="0">
                <a:latin typeface="Century Gothic"/>
                <a:cs typeface="Century Gothic"/>
              </a:rPr>
              <a:t> </a:t>
            </a:r>
            <a:r>
              <a:rPr lang="fr-FR" sz="1600" i="1" dirty="0" err="1">
                <a:latin typeface="Century Gothic"/>
                <a:cs typeface="Century Gothic"/>
              </a:rPr>
              <a:t>Systems</a:t>
            </a:r>
            <a:r>
              <a:rPr lang="fr-FR" sz="1600" i="1" dirty="0">
                <a:latin typeface="Century Gothic"/>
                <a:cs typeface="Century Gothic"/>
              </a:rPr>
              <a:t>: An Introduction</a:t>
            </a:r>
            <a:r>
              <a:rPr lang="fr-FR" sz="1600" dirty="0">
                <a:latin typeface="Century Gothic"/>
                <a:cs typeface="Century Gothic"/>
              </a:rPr>
              <a:t>. New York: Cambridge </a:t>
            </a:r>
            <a:r>
              <a:rPr lang="fr-FR" sz="1600" dirty="0" err="1">
                <a:latin typeface="Century Gothic"/>
                <a:cs typeface="Century Gothic"/>
              </a:rPr>
              <a:t>University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Press</a:t>
            </a:r>
            <a:r>
              <a:rPr lang="fr-FR" sz="1600" dirty="0" smtClean="0">
                <a:latin typeface="Century Gothic"/>
                <a:cs typeface="Century Gothic"/>
              </a:rPr>
              <a:t>.</a:t>
            </a:r>
            <a:endParaRPr lang="fr-FR" sz="1600" dirty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1600" dirty="0">
                <a:latin typeface="Century Gothic"/>
                <a:cs typeface="Century Gothic"/>
              </a:rPr>
              <a:t>Keene, P. (1994). Conservation </a:t>
            </a:r>
            <a:r>
              <a:rPr lang="fr-FR" sz="1600" dirty="0" err="1">
                <a:latin typeface="Century Gothic"/>
                <a:cs typeface="Century Gothic"/>
              </a:rPr>
              <a:t>through</a:t>
            </a:r>
            <a:r>
              <a:rPr lang="fr-FR" sz="1600" dirty="0">
                <a:latin typeface="Century Gothic"/>
                <a:cs typeface="Century Gothic"/>
              </a:rPr>
              <a:t> on-site </a:t>
            </a:r>
            <a:r>
              <a:rPr lang="fr-FR" sz="1600" dirty="0" err="1">
                <a:latin typeface="Century Gothic"/>
                <a:cs typeface="Century Gothic"/>
              </a:rPr>
              <a:t>interpretation</a:t>
            </a:r>
            <a:r>
              <a:rPr lang="fr-FR" sz="1600" dirty="0">
                <a:latin typeface="Century Gothic"/>
                <a:cs typeface="Century Gothic"/>
              </a:rPr>
              <a:t> for a public audience. In D. </a:t>
            </a:r>
            <a:r>
              <a:rPr lang="fr-FR" sz="1600" dirty="0" err="1">
                <a:latin typeface="Century Gothic"/>
                <a:cs typeface="Century Gothic"/>
              </a:rPr>
              <a:t>O’Halloran</a:t>
            </a:r>
            <a:r>
              <a:rPr lang="fr-FR" sz="1600" dirty="0">
                <a:latin typeface="Century Gothic"/>
                <a:cs typeface="Century Gothic"/>
              </a:rPr>
              <a:t>, M. Harley, M. Stanley, &amp; J. Knill (</a:t>
            </a:r>
            <a:r>
              <a:rPr lang="fr-FR" sz="1600" dirty="0" err="1">
                <a:latin typeface="Century Gothic"/>
                <a:cs typeface="Century Gothic"/>
              </a:rPr>
              <a:t>Eds</a:t>
            </a:r>
            <a:r>
              <a:rPr lang="fr-FR" sz="1600" dirty="0">
                <a:latin typeface="Century Gothic"/>
                <a:cs typeface="Century Gothic"/>
              </a:rPr>
              <a:t>.), </a:t>
            </a:r>
            <a:r>
              <a:rPr lang="fr-FR" sz="1600" i="1" dirty="0" err="1">
                <a:latin typeface="Century Gothic"/>
                <a:cs typeface="Century Gothic"/>
              </a:rPr>
              <a:t>Geological</a:t>
            </a:r>
            <a:r>
              <a:rPr lang="fr-FR" sz="1600" i="1" dirty="0">
                <a:latin typeface="Century Gothic"/>
                <a:cs typeface="Century Gothic"/>
              </a:rPr>
              <a:t> and </a:t>
            </a:r>
            <a:r>
              <a:rPr lang="fr-FR" sz="1600" i="1" dirty="0" err="1">
                <a:latin typeface="Century Gothic"/>
                <a:cs typeface="Century Gothic"/>
              </a:rPr>
              <a:t>Landscape</a:t>
            </a:r>
            <a:r>
              <a:rPr lang="fr-FR" sz="1600" i="1" dirty="0">
                <a:latin typeface="Century Gothic"/>
                <a:cs typeface="Century Gothic"/>
              </a:rPr>
              <a:t> Conservation. </a:t>
            </a:r>
            <a:r>
              <a:rPr lang="fr-FR" sz="1600" i="1" dirty="0" err="1">
                <a:latin typeface="Century Gothic"/>
                <a:cs typeface="Century Gothic"/>
              </a:rPr>
              <a:t>Proceedings</a:t>
            </a:r>
            <a:r>
              <a:rPr lang="fr-FR" sz="1600" i="1" dirty="0">
                <a:latin typeface="Century Gothic"/>
                <a:cs typeface="Century Gothic"/>
              </a:rPr>
              <a:t> of the Malvern International </a:t>
            </a:r>
            <a:r>
              <a:rPr lang="fr-FR" sz="1600" i="1" dirty="0" err="1">
                <a:latin typeface="Century Gothic"/>
                <a:cs typeface="Century Gothic"/>
              </a:rPr>
              <a:t>Conference</a:t>
            </a:r>
            <a:r>
              <a:rPr lang="fr-FR" sz="1600" i="1" dirty="0">
                <a:latin typeface="Century Gothic"/>
                <a:cs typeface="Century Gothic"/>
              </a:rPr>
              <a:t>.</a:t>
            </a:r>
            <a:r>
              <a:rPr lang="fr-FR" sz="1600" dirty="0">
                <a:latin typeface="Century Gothic"/>
                <a:cs typeface="Century Gothic"/>
              </a:rPr>
              <a:t> (pp. 407–411). London: </a:t>
            </a:r>
            <a:r>
              <a:rPr lang="fr-FR" sz="1600" dirty="0" err="1">
                <a:latin typeface="Century Gothic"/>
                <a:cs typeface="Century Gothic"/>
              </a:rPr>
              <a:t>Geological</a:t>
            </a:r>
            <a:r>
              <a:rPr lang="fr-FR" sz="1600" dirty="0">
                <a:latin typeface="Century Gothic"/>
                <a:cs typeface="Century Gothic"/>
              </a:rPr>
              <a:t> Society. </a:t>
            </a: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878875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>
          <a:xfrm>
            <a:off x="446920" y="956658"/>
            <a:ext cx="8229600" cy="3875566"/>
          </a:xfrm>
        </p:spPr>
        <p:txBody>
          <a:bodyPr>
            <a:normAutofit/>
          </a:bodyPr>
          <a:lstStyle/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Introduction : mise en contexte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err="1" smtClean="0">
                <a:latin typeface="Century Gothic"/>
                <a:cs typeface="Century Gothic"/>
              </a:rPr>
              <a:t>Géovisualisation</a:t>
            </a:r>
            <a:r>
              <a:rPr lang="fr-FR" sz="2000" dirty="0" smtClean="0">
                <a:latin typeface="Century Gothic"/>
                <a:cs typeface="Century Gothic"/>
              </a:rPr>
              <a:t> sur application mobile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« C’est quoi le </a:t>
            </a:r>
            <a:r>
              <a:rPr lang="fr-FR" sz="2000" dirty="0" err="1" smtClean="0">
                <a:latin typeface="Century Gothic"/>
                <a:cs typeface="Century Gothic"/>
              </a:rPr>
              <a:t>Géoguide</a:t>
            </a:r>
            <a:r>
              <a:rPr lang="fr-FR" sz="2000" dirty="0" smtClean="0">
                <a:latin typeface="Century Gothic"/>
                <a:cs typeface="Century Gothic"/>
              </a:rPr>
              <a:t>? »</a:t>
            </a: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Etat de la recherche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Principaux concepts</a:t>
            </a: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Problématique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Questions de recherche et hypothèses</a:t>
            </a: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Méthodologie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Plan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2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068868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Références bibliographiques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20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8755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1600" dirty="0">
                <a:latin typeface="Century Gothic"/>
                <a:cs typeface="Century Gothic"/>
              </a:rPr>
              <a:t>Martin, S. (2013). </a:t>
            </a:r>
            <a:r>
              <a:rPr lang="fr-FR" sz="1600" i="1" dirty="0">
                <a:latin typeface="Century Gothic"/>
                <a:cs typeface="Century Gothic"/>
              </a:rPr>
              <a:t>Valoriser le </a:t>
            </a:r>
            <a:r>
              <a:rPr lang="fr-FR" sz="1600" i="1" dirty="0" err="1">
                <a:latin typeface="Century Gothic"/>
                <a:cs typeface="Century Gothic"/>
              </a:rPr>
              <a:t>géopatrimoine</a:t>
            </a:r>
            <a:r>
              <a:rPr lang="fr-FR" sz="1600" i="1" dirty="0">
                <a:latin typeface="Century Gothic"/>
                <a:cs typeface="Century Gothic"/>
              </a:rPr>
              <a:t> par la médiation indirecte et la visualisation des objets géomorphologiques</a:t>
            </a:r>
            <a:r>
              <a:rPr lang="fr-FR" sz="1600" dirty="0">
                <a:latin typeface="Century Gothic"/>
                <a:cs typeface="Century Gothic"/>
              </a:rPr>
              <a:t>. </a:t>
            </a:r>
            <a:r>
              <a:rPr lang="fr-FR" sz="1600" dirty="0" err="1">
                <a:latin typeface="Century Gothic"/>
                <a:cs typeface="Century Gothic"/>
              </a:rPr>
              <a:t>Retrieved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from</a:t>
            </a:r>
            <a:r>
              <a:rPr lang="fr-FR" sz="1600" dirty="0">
                <a:latin typeface="Century Gothic"/>
                <a:cs typeface="Century Gothic"/>
              </a:rPr>
              <a:t> http://</a:t>
            </a:r>
            <a:r>
              <a:rPr lang="fr-FR" sz="1600" dirty="0" err="1">
                <a:latin typeface="Century Gothic"/>
                <a:cs typeface="Century Gothic"/>
              </a:rPr>
              <a:t>my.unil.ch</a:t>
            </a:r>
            <a:r>
              <a:rPr lang="fr-FR" sz="1600" dirty="0">
                <a:latin typeface="Century Gothic"/>
                <a:cs typeface="Century Gothic"/>
              </a:rPr>
              <a:t>/serval/document/BIB_CA7EE5EA74AF.pdf</a:t>
            </a:r>
          </a:p>
          <a:p>
            <a:pPr>
              <a:buClrTx/>
            </a:pP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1600" dirty="0" err="1" smtClean="0">
                <a:latin typeface="Century Gothic"/>
                <a:cs typeface="Century Gothic"/>
              </a:rPr>
              <a:t>Newsome</a:t>
            </a:r>
            <a:r>
              <a:rPr lang="fr-FR" sz="1600" dirty="0">
                <a:latin typeface="Century Gothic"/>
                <a:cs typeface="Century Gothic"/>
              </a:rPr>
              <a:t>, D. (2005). </a:t>
            </a:r>
            <a:r>
              <a:rPr lang="fr-FR" sz="1600" i="1" dirty="0" err="1">
                <a:latin typeface="Century Gothic"/>
                <a:cs typeface="Century Gothic"/>
              </a:rPr>
              <a:t>Geotourism</a:t>
            </a:r>
            <a:r>
              <a:rPr lang="fr-FR" sz="1600" i="1" dirty="0">
                <a:latin typeface="Century Gothic"/>
                <a:cs typeface="Century Gothic"/>
              </a:rPr>
              <a:t>: </a:t>
            </a:r>
            <a:r>
              <a:rPr lang="fr-FR" sz="1600" i="1" dirty="0" err="1">
                <a:latin typeface="Century Gothic"/>
                <a:cs typeface="Century Gothic"/>
              </a:rPr>
              <a:t>Sustainability</a:t>
            </a:r>
            <a:r>
              <a:rPr lang="fr-FR" sz="1600" i="1" dirty="0">
                <a:latin typeface="Century Gothic"/>
                <a:cs typeface="Century Gothic"/>
              </a:rPr>
              <a:t>, Impacts and Management</a:t>
            </a:r>
            <a:r>
              <a:rPr lang="fr-FR" sz="1600" dirty="0">
                <a:latin typeface="Century Gothic"/>
                <a:cs typeface="Century Gothic"/>
              </a:rPr>
              <a:t>. (R. </a:t>
            </a:r>
            <a:r>
              <a:rPr lang="fr-FR" sz="1600" dirty="0" err="1">
                <a:latin typeface="Century Gothic"/>
                <a:cs typeface="Century Gothic"/>
              </a:rPr>
              <a:t>Dowling</a:t>
            </a:r>
            <a:r>
              <a:rPr lang="fr-FR" sz="1600" dirty="0">
                <a:latin typeface="Century Gothic"/>
                <a:cs typeface="Century Gothic"/>
              </a:rPr>
              <a:t>, Ed.). Amsterdam ; Boston: </a:t>
            </a:r>
            <a:r>
              <a:rPr lang="fr-FR" sz="1600" dirty="0" err="1">
                <a:latin typeface="Century Gothic"/>
                <a:cs typeface="Century Gothic"/>
              </a:rPr>
              <a:t>Routledge</a:t>
            </a:r>
            <a:r>
              <a:rPr lang="fr-FR" sz="1600" dirty="0">
                <a:latin typeface="Century Gothic"/>
                <a:cs typeface="Century Gothic"/>
              </a:rPr>
              <a:t>. </a:t>
            </a: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Origet</a:t>
            </a:r>
            <a:r>
              <a:rPr lang="fr-FR" sz="1600" dirty="0">
                <a:latin typeface="Century Gothic"/>
                <a:cs typeface="Century Gothic"/>
              </a:rPr>
              <a:t> du </a:t>
            </a:r>
            <a:r>
              <a:rPr lang="fr-FR" sz="1600" dirty="0" err="1">
                <a:latin typeface="Century Gothic"/>
                <a:cs typeface="Century Gothic"/>
              </a:rPr>
              <a:t>Cluzeau</a:t>
            </a:r>
            <a:r>
              <a:rPr lang="fr-FR" sz="1600" dirty="0">
                <a:latin typeface="Century Gothic"/>
                <a:cs typeface="Century Gothic"/>
              </a:rPr>
              <a:t>, C. (2007). </a:t>
            </a:r>
            <a:r>
              <a:rPr lang="fr-FR" sz="1600" i="1" dirty="0">
                <a:latin typeface="Century Gothic"/>
                <a:cs typeface="Century Gothic"/>
              </a:rPr>
              <a:t>Le tourisme culturel / Claude </a:t>
            </a:r>
            <a:r>
              <a:rPr lang="fr-FR" sz="1600" i="1" dirty="0" err="1">
                <a:latin typeface="Century Gothic"/>
                <a:cs typeface="Century Gothic"/>
              </a:rPr>
              <a:t>Origet</a:t>
            </a:r>
            <a:r>
              <a:rPr lang="fr-FR" sz="1600" i="1" dirty="0">
                <a:latin typeface="Century Gothic"/>
                <a:cs typeface="Century Gothic"/>
              </a:rPr>
              <a:t> du </a:t>
            </a:r>
            <a:r>
              <a:rPr lang="fr-FR" sz="1600" i="1" dirty="0" err="1">
                <a:latin typeface="Century Gothic"/>
                <a:cs typeface="Century Gothic"/>
              </a:rPr>
              <a:t>Cluzeau</a:t>
            </a:r>
            <a:r>
              <a:rPr lang="fr-FR" sz="1600" dirty="0">
                <a:latin typeface="Century Gothic"/>
                <a:cs typeface="Century Gothic"/>
              </a:rPr>
              <a:t> (4e éd. mise à jour.). Paris: Presses Universitaires de France.</a:t>
            </a:r>
          </a:p>
          <a:p>
            <a:pPr>
              <a:buClrTx/>
            </a:pP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Pralong</a:t>
            </a:r>
            <a:r>
              <a:rPr lang="fr-FR" sz="1600" dirty="0">
                <a:latin typeface="Century Gothic"/>
                <a:cs typeface="Century Gothic"/>
              </a:rPr>
              <a:t>, J.-P. (2006). </a:t>
            </a:r>
            <a:r>
              <a:rPr lang="fr-FR" sz="1600" i="1" dirty="0" err="1">
                <a:latin typeface="Century Gothic"/>
                <a:cs typeface="Century Gothic"/>
              </a:rPr>
              <a:t>Géotourisme</a:t>
            </a:r>
            <a:r>
              <a:rPr lang="fr-FR" sz="1600" i="1" dirty="0">
                <a:latin typeface="Century Gothic"/>
                <a:cs typeface="Century Gothic"/>
              </a:rPr>
              <a:t> et utilisation de sites naturels d’intérêt pour les sciences de la Terre : Les régions de Crans-Montana-Sierre (Valais, Alpes suisses) et Chamonix-Mont-Blanc (Haute-Savoie, Alpes françaises)</a:t>
            </a:r>
            <a:r>
              <a:rPr lang="fr-FR" sz="1600" dirty="0">
                <a:latin typeface="Century Gothic"/>
                <a:cs typeface="Century Gothic"/>
              </a:rPr>
              <a:t>. </a:t>
            </a:r>
            <a:r>
              <a:rPr lang="fr-FR" sz="1600" dirty="0" err="1">
                <a:latin typeface="Century Gothic"/>
                <a:cs typeface="Century Gothic"/>
              </a:rPr>
              <a:t>Retrieved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from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https</a:t>
            </a:r>
            <a:r>
              <a:rPr lang="fr-FR" sz="1600" dirty="0">
                <a:latin typeface="Century Gothic"/>
                <a:cs typeface="Century Gothic"/>
              </a:rPr>
              <a:t>://</a:t>
            </a:r>
            <a:r>
              <a:rPr lang="fr-FR" sz="1600" dirty="0" err="1">
                <a:latin typeface="Century Gothic"/>
                <a:cs typeface="Century Gothic"/>
              </a:rPr>
              <a:t>doc.rero.ch</a:t>
            </a:r>
            <a:r>
              <a:rPr lang="fr-FR" sz="1600" dirty="0">
                <a:latin typeface="Century Gothic"/>
                <a:cs typeface="Century Gothic"/>
              </a:rPr>
              <a:t>/record/6171/files/</a:t>
            </a:r>
            <a:r>
              <a:rPr lang="fr-FR" sz="1600" dirty="0" err="1">
                <a:latin typeface="Century Gothic"/>
                <a:cs typeface="Century Gothic"/>
              </a:rPr>
              <a:t>These_PralongJP.pdf</a:t>
            </a:r>
            <a:endParaRPr lang="fr-FR" sz="1600" dirty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49249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Références bibliographiques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21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8755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Regolini</a:t>
            </a:r>
            <a:r>
              <a:rPr lang="fr-FR" sz="1600" dirty="0">
                <a:latin typeface="Century Gothic"/>
                <a:cs typeface="Century Gothic"/>
              </a:rPr>
              <a:t>, G. (2012). </a:t>
            </a:r>
            <a:r>
              <a:rPr lang="fr-FR" sz="1600" i="1" dirty="0">
                <a:latin typeface="Century Gothic"/>
                <a:cs typeface="Century Gothic"/>
              </a:rPr>
              <a:t>Cartographier les </a:t>
            </a:r>
            <a:r>
              <a:rPr lang="fr-FR" sz="1600" i="1" dirty="0" err="1">
                <a:latin typeface="Century Gothic"/>
                <a:cs typeface="Century Gothic"/>
              </a:rPr>
              <a:t>géomorphosites</a:t>
            </a:r>
            <a:r>
              <a:rPr lang="fr-FR" sz="1600" i="1" dirty="0">
                <a:latin typeface="Century Gothic"/>
                <a:cs typeface="Century Gothic"/>
              </a:rPr>
              <a:t> : objectifs, publics et propositions méthodologiques</a:t>
            </a:r>
            <a:r>
              <a:rPr lang="fr-FR" sz="1600" dirty="0">
                <a:latin typeface="Century Gothic"/>
                <a:cs typeface="Century Gothic"/>
              </a:rPr>
              <a:t>. </a:t>
            </a:r>
            <a:r>
              <a:rPr lang="fr-FR" sz="1600" dirty="0" err="1">
                <a:latin typeface="Century Gothic"/>
                <a:cs typeface="Century Gothic"/>
              </a:rPr>
              <a:t>Retrieved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from</a:t>
            </a:r>
            <a:r>
              <a:rPr lang="fr-FR" sz="1600" dirty="0">
                <a:latin typeface="Century Gothic"/>
                <a:cs typeface="Century Gothic"/>
              </a:rPr>
              <a:t> http://</a:t>
            </a:r>
            <a:r>
              <a:rPr lang="fr-FR" sz="1600" dirty="0" err="1">
                <a:latin typeface="Century Gothic"/>
                <a:cs typeface="Century Gothic"/>
              </a:rPr>
              <a:t>igd.unil.ch</a:t>
            </a:r>
            <a:r>
              <a:rPr lang="fr-FR" sz="1600" dirty="0">
                <a:latin typeface="Century Gothic"/>
                <a:cs typeface="Century Gothic"/>
              </a:rPr>
              <a:t>/www/</a:t>
            </a:r>
            <a:r>
              <a:rPr lang="fr-FR" sz="1600" dirty="0" err="1">
                <a:latin typeface="Century Gothic"/>
                <a:cs typeface="Century Gothic"/>
              </a:rPr>
              <a:t>geovisions</a:t>
            </a:r>
            <a:r>
              <a:rPr lang="fr-FR" sz="1600" dirty="0">
                <a:latin typeface="Century Gothic"/>
                <a:cs typeface="Century Gothic"/>
              </a:rPr>
              <a:t>/38/Geovisions_38_light.pdf </a:t>
            </a:r>
          </a:p>
          <a:p>
            <a:pPr>
              <a:buClrTx/>
            </a:pP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Reynard</a:t>
            </a:r>
            <a:r>
              <a:rPr lang="fr-FR" sz="1600" dirty="0">
                <a:latin typeface="Century Gothic"/>
                <a:cs typeface="Century Gothic"/>
              </a:rPr>
              <a:t>, E., Kaiser, C., Martin, S., &amp; </a:t>
            </a:r>
            <a:r>
              <a:rPr lang="fr-FR" sz="1600" dirty="0" err="1">
                <a:latin typeface="Century Gothic"/>
                <a:cs typeface="Century Gothic"/>
              </a:rPr>
              <a:t>Regolini</a:t>
            </a:r>
            <a:r>
              <a:rPr lang="fr-FR" sz="1600" dirty="0">
                <a:latin typeface="Century Gothic"/>
                <a:cs typeface="Century Gothic"/>
              </a:rPr>
              <a:t>, G. (2015). An Application for </a:t>
            </a:r>
            <a:r>
              <a:rPr lang="fr-FR" sz="1600" dirty="0" err="1">
                <a:latin typeface="Century Gothic"/>
                <a:cs typeface="Century Gothic"/>
              </a:rPr>
              <a:t>Geosciences</a:t>
            </a:r>
            <a:r>
              <a:rPr lang="fr-FR" sz="1600" dirty="0">
                <a:latin typeface="Century Gothic"/>
                <a:cs typeface="Century Gothic"/>
              </a:rPr>
              <a:t> Communication by Smartphones and </a:t>
            </a:r>
            <a:r>
              <a:rPr lang="fr-FR" sz="1600" dirty="0" err="1">
                <a:latin typeface="Century Gothic"/>
                <a:cs typeface="Century Gothic"/>
              </a:rPr>
              <a:t>Tablets</a:t>
            </a:r>
            <a:r>
              <a:rPr lang="fr-FR" sz="1600" dirty="0">
                <a:latin typeface="Century Gothic"/>
                <a:cs typeface="Century Gothic"/>
              </a:rPr>
              <a:t>. In G. </a:t>
            </a:r>
            <a:r>
              <a:rPr lang="fr-FR" sz="1600" dirty="0" err="1">
                <a:latin typeface="Century Gothic"/>
                <a:cs typeface="Century Gothic"/>
              </a:rPr>
              <a:t>Lollino</a:t>
            </a:r>
            <a:r>
              <a:rPr lang="fr-FR" sz="1600" dirty="0">
                <a:latin typeface="Century Gothic"/>
                <a:cs typeface="Century Gothic"/>
              </a:rPr>
              <a:t>, D. </a:t>
            </a:r>
            <a:r>
              <a:rPr lang="fr-FR" sz="1600" dirty="0" err="1">
                <a:latin typeface="Century Gothic"/>
                <a:cs typeface="Century Gothic"/>
              </a:rPr>
              <a:t>Giordan</a:t>
            </a:r>
            <a:r>
              <a:rPr lang="fr-FR" sz="1600" dirty="0">
                <a:latin typeface="Century Gothic"/>
                <a:cs typeface="Century Gothic"/>
              </a:rPr>
              <a:t>, C. </a:t>
            </a:r>
            <a:r>
              <a:rPr lang="fr-FR" sz="1600" dirty="0" err="1">
                <a:latin typeface="Century Gothic"/>
                <a:cs typeface="Century Gothic"/>
              </a:rPr>
              <a:t>Marunteanu</a:t>
            </a:r>
            <a:r>
              <a:rPr lang="fr-FR" sz="1600" dirty="0">
                <a:latin typeface="Century Gothic"/>
                <a:cs typeface="Century Gothic"/>
              </a:rPr>
              <a:t>, B. </a:t>
            </a:r>
            <a:r>
              <a:rPr lang="fr-FR" sz="1600" dirty="0" err="1">
                <a:latin typeface="Century Gothic"/>
                <a:cs typeface="Century Gothic"/>
              </a:rPr>
              <a:t>Christaras</a:t>
            </a:r>
            <a:r>
              <a:rPr lang="fr-FR" sz="1600" dirty="0">
                <a:latin typeface="Century Gothic"/>
                <a:cs typeface="Century Gothic"/>
              </a:rPr>
              <a:t>, I. </a:t>
            </a:r>
            <a:r>
              <a:rPr lang="fr-FR" sz="1600" dirty="0" err="1">
                <a:latin typeface="Century Gothic"/>
                <a:cs typeface="Century Gothic"/>
              </a:rPr>
              <a:t>Yoshinori</a:t>
            </a:r>
            <a:r>
              <a:rPr lang="fr-FR" sz="1600" dirty="0">
                <a:latin typeface="Century Gothic"/>
                <a:cs typeface="Century Gothic"/>
              </a:rPr>
              <a:t>, &amp; C. </a:t>
            </a:r>
            <a:r>
              <a:rPr lang="fr-FR" sz="1600" dirty="0" err="1">
                <a:latin typeface="Century Gothic"/>
                <a:cs typeface="Century Gothic"/>
              </a:rPr>
              <a:t>Margottini</a:t>
            </a:r>
            <a:r>
              <a:rPr lang="fr-FR" sz="1600" dirty="0">
                <a:latin typeface="Century Gothic"/>
                <a:cs typeface="Century Gothic"/>
              </a:rPr>
              <a:t> (</a:t>
            </a:r>
            <a:r>
              <a:rPr lang="fr-FR" sz="1600" dirty="0" err="1">
                <a:latin typeface="Century Gothic"/>
                <a:cs typeface="Century Gothic"/>
              </a:rPr>
              <a:t>Eds</a:t>
            </a:r>
            <a:r>
              <a:rPr lang="fr-FR" sz="1600" dirty="0">
                <a:latin typeface="Century Gothic"/>
                <a:cs typeface="Century Gothic"/>
              </a:rPr>
              <a:t>.), </a:t>
            </a:r>
            <a:r>
              <a:rPr lang="fr-FR" sz="1600" i="1" dirty="0">
                <a:latin typeface="Century Gothic"/>
                <a:cs typeface="Century Gothic"/>
              </a:rPr>
              <a:t>Engineering </a:t>
            </a:r>
            <a:r>
              <a:rPr lang="fr-FR" sz="1600" i="1" dirty="0" err="1">
                <a:latin typeface="Century Gothic"/>
                <a:cs typeface="Century Gothic"/>
              </a:rPr>
              <a:t>Geology</a:t>
            </a:r>
            <a:r>
              <a:rPr lang="fr-FR" sz="1600" i="1" dirty="0">
                <a:latin typeface="Century Gothic"/>
                <a:cs typeface="Century Gothic"/>
              </a:rPr>
              <a:t> for Society and </a:t>
            </a:r>
            <a:r>
              <a:rPr lang="fr-FR" sz="1600" i="1" dirty="0" err="1">
                <a:latin typeface="Century Gothic"/>
                <a:cs typeface="Century Gothic"/>
              </a:rPr>
              <a:t>Territory</a:t>
            </a:r>
            <a:r>
              <a:rPr lang="fr-FR" sz="1600" i="1" dirty="0">
                <a:latin typeface="Century Gothic"/>
                <a:cs typeface="Century Gothic"/>
              </a:rPr>
              <a:t> - Volume 8</a:t>
            </a:r>
            <a:r>
              <a:rPr lang="fr-FR" sz="1600" dirty="0">
                <a:latin typeface="Century Gothic"/>
                <a:cs typeface="Century Gothic"/>
              </a:rPr>
              <a:t> (pp. 265–268). Springer International </a:t>
            </a:r>
            <a:r>
              <a:rPr lang="fr-FR" sz="1600" dirty="0" err="1">
                <a:latin typeface="Century Gothic"/>
                <a:cs typeface="Century Gothic"/>
              </a:rPr>
              <a:t>Publishing</a:t>
            </a:r>
            <a:r>
              <a:rPr lang="fr-FR" sz="1600" dirty="0">
                <a:latin typeface="Century Gothic"/>
                <a:cs typeface="Century Gothic"/>
              </a:rPr>
              <a:t>. </a:t>
            </a:r>
            <a:r>
              <a:rPr lang="fr-FR" sz="1600" dirty="0" err="1">
                <a:latin typeface="Century Gothic"/>
                <a:cs typeface="Century Gothic"/>
              </a:rPr>
              <a:t>Retrieved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from</a:t>
            </a:r>
            <a:r>
              <a:rPr lang="fr-FR" sz="1600" dirty="0">
                <a:latin typeface="Century Gothic"/>
                <a:cs typeface="Century Gothic"/>
              </a:rPr>
              <a:t> http://</a:t>
            </a:r>
            <a:r>
              <a:rPr lang="fr-FR" sz="1600" dirty="0" err="1">
                <a:latin typeface="Century Gothic"/>
                <a:cs typeface="Century Gothic"/>
              </a:rPr>
              <a:t>link.springer.com</a:t>
            </a:r>
            <a:r>
              <a:rPr lang="fr-FR" sz="1600" dirty="0">
                <a:latin typeface="Century Gothic"/>
                <a:cs typeface="Century Gothic"/>
              </a:rPr>
              <a:t>/</a:t>
            </a:r>
            <a:r>
              <a:rPr lang="fr-FR" sz="1600" dirty="0" err="1">
                <a:latin typeface="Century Gothic"/>
                <a:cs typeface="Century Gothic"/>
              </a:rPr>
              <a:t>chapter</a:t>
            </a:r>
            <a:r>
              <a:rPr lang="fr-FR" sz="1600" dirty="0">
                <a:latin typeface="Century Gothic"/>
                <a:cs typeface="Century Gothic"/>
              </a:rPr>
              <a:t>/10.1007/978-3-319-09408-3_46</a:t>
            </a:r>
          </a:p>
          <a:p>
            <a:pPr>
              <a:buClrTx/>
            </a:pP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22255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Références bibliographiques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22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8755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Weakliam</a:t>
            </a:r>
            <a:r>
              <a:rPr lang="fr-FR" sz="1600" dirty="0">
                <a:latin typeface="Century Gothic"/>
                <a:cs typeface="Century Gothic"/>
              </a:rPr>
              <a:t>, J., Lynch, D., Doyle, J., </a:t>
            </a:r>
            <a:r>
              <a:rPr lang="fr-FR" sz="1600" dirty="0" err="1">
                <a:latin typeface="Century Gothic"/>
                <a:cs typeface="Century Gothic"/>
              </a:rPr>
              <a:t>Bertolotto</a:t>
            </a:r>
            <a:r>
              <a:rPr lang="fr-FR" sz="1600" dirty="0">
                <a:latin typeface="Century Gothic"/>
                <a:cs typeface="Century Gothic"/>
              </a:rPr>
              <a:t>, M., &amp; Wilson, D. (2005). </a:t>
            </a:r>
            <a:r>
              <a:rPr lang="fr-FR" sz="1600" dirty="0" err="1">
                <a:latin typeface="Century Gothic"/>
                <a:cs typeface="Century Gothic"/>
              </a:rPr>
              <a:t>Delivering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Personalized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Context-Aware</a:t>
            </a:r>
            <a:r>
              <a:rPr lang="fr-FR" sz="1600" dirty="0">
                <a:latin typeface="Century Gothic"/>
                <a:cs typeface="Century Gothic"/>
              </a:rPr>
              <a:t> Spatial Information to Mobile </a:t>
            </a:r>
            <a:r>
              <a:rPr lang="fr-FR" sz="1600" dirty="0" err="1">
                <a:latin typeface="Century Gothic"/>
                <a:cs typeface="Century Gothic"/>
              </a:rPr>
              <a:t>Devices</a:t>
            </a:r>
            <a:r>
              <a:rPr lang="fr-FR" sz="1600" dirty="0">
                <a:latin typeface="Century Gothic"/>
                <a:cs typeface="Century Gothic"/>
              </a:rPr>
              <a:t>. In K.-J. Li &amp; C. </a:t>
            </a:r>
            <a:r>
              <a:rPr lang="fr-FR" sz="1600" dirty="0" err="1">
                <a:latin typeface="Century Gothic"/>
                <a:cs typeface="Century Gothic"/>
              </a:rPr>
              <a:t>Vangenot</a:t>
            </a:r>
            <a:r>
              <a:rPr lang="fr-FR" sz="1600" dirty="0">
                <a:latin typeface="Century Gothic"/>
                <a:cs typeface="Century Gothic"/>
              </a:rPr>
              <a:t> (</a:t>
            </a:r>
            <a:r>
              <a:rPr lang="fr-FR" sz="1600" dirty="0" err="1">
                <a:latin typeface="Century Gothic"/>
                <a:cs typeface="Century Gothic"/>
              </a:rPr>
              <a:t>Eds</a:t>
            </a:r>
            <a:r>
              <a:rPr lang="fr-FR" sz="1600" dirty="0">
                <a:latin typeface="Century Gothic"/>
                <a:cs typeface="Century Gothic"/>
              </a:rPr>
              <a:t>.), </a:t>
            </a:r>
            <a:r>
              <a:rPr lang="fr-FR" sz="1600" i="1" dirty="0">
                <a:latin typeface="Century Gothic"/>
                <a:cs typeface="Century Gothic"/>
              </a:rPr>
              <a:t>Web and Wireless </a:t>
            </a:r>
            <a:r>
              <a:rPr lang="fr-FR" sz="1600" i="1" dirty="0" err="1">
                <a:latin typeface="Century Gothic"/>
                <a:cs typeface="Century Gothic"/>
              </a:rPr>
              <a:t>Geographical</a:t>
            </a:r>
            <a:r>
              <a:rPr lang="fr-FR" sz="1600" i="1" dirty="0">
                <a:latin typeface="Century Gothic"/>
                <a:cs typeface="Century Gothic"/>
              </a:rPr>
              <a:t> Information </a:t>
            </a:r>
            <a:r>
              <a:rPr lang="fr-FR" sz="1600" i="1" dirty="0" err="1">
                <a:latin typeface="Century Gothic"/>
                <a:cs typeface="Century Gothic"/>
              </a:rPr>
              <a:t>Systems</a:t>
            </a:r>
            <a:r>
              <a:rPr lang="fr-FR" sz="1600" dirty="0">
                <a:latin typeface="Century Gothic"/>
                <a:cs typeface="Century Gothic"/>
              </a:rPr>
              <a:t> (pp. 194–205). Springer Berlin Heidelberg. </a:t>
            </a:r>
            <a:r>
              <a:rPr lang="fr-FR" sz="1600" dirty="0" err="1">
                <a:latin typeface="Century Gothic"/>
                <a:cs typeface="Century Gothic"/>
              </a:rPr>
              <a:t>Retrieved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from</a:t>
            </a:r>
            <a:r>
              <a:rPr lang="fr-FR" sz="1600" dirty="0">
                <a:latin typeface="Century Gothic"/>
                <a:cs typeface="Century Gothic"/>
              </a:rPr>
              <a:t> http://link.springer.com/chapter/10.1007/</a:t>
            </a:r>
            <a:r>
              <a:rPr lang="fr-FR" sz="1600" dirty="0" smtClean="0">
                <a:latin typeface="Century Gothic"/>
                <a:cs typeface="Century Gothic"/>
              </a:rPr>
              <a:t>11599289_17</a:t>
            </a:r>
          </a:p>
          <a:p>
            <a:pPr>
              <a:buClrTx/>
            </a:pP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Weakliam</a:t>
            </a:r>
            <a:r>
              <a:rPr lang="fr-FR" sz="1600" dirty="0">
                <a:latin typeface="Century Gothic"/>
                <a:cs typeface="Century Gothic"/>
              </a:rPr>
              <a:t>, J., Wilson, D., &amp; </a:t>
            </a:r>
            <a:r>
              <a:rPr lang="fr-FR" sz="1600" dirty="0" err="1">
                <a:latin typeface="Century Gothic"/>
                <a:cs typeface="Century Gothic"/>
              </a:rPr>
              <a:t>Bertolotto</a:t>
            </a:r>
            <a:r>
              <a:rPr lang="fr-FR" sz="1600" dirty="0">
                <a:latin typeface="Century Gothic"/>
                <a:cs typeface="Century Gothic"/>
              </a:rPr>
              <a:t>, M. (2008). </a:t>
            </a:r>
            <a:r>
              <a:rPr lang="fr-FR" sz="1600" dirty="0" err="1">
                <a:latin typeface="Century Gothic"/>
                <a:cs typeface="Century Gothic"/>
              </a:rPr>
              <a:t>Personalising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Map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Feature</a:t>
            </a:r>
            <a:r>
              <a:rPr lang="fr-FR" sz="1600" dirty="0">
                <a:latin typeface="Century Gothic"/>
                <a:cs typeface="Century Gothic"/>
              </a:rPr>
              <a:t> Content for Mobile </a:t>
            </a:r>
            <a:r>
              <a:rPr lang="fr-FR" sz="1600" dirty="0" err="1">
                <a:latin typeface="Century Gothic"/>
                <a:cs typeface="Century Gothic"/>
              </a:rPr>
              <a:t>Map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Users</a:t>
            </a:r>
            <a:r>
              <a:rPr lang="fr-FR" sz="1600" dirty="0">
                <a:latin typeface="Century Gothic"/>
                <a:cs typeface="Century Gothic"/>
              </a:rPr>
              <a:t>. In L. Meng, A. </a:t>
            </a:r>
            <a:r>
              <a:rPr lang="fr-FR" sz="1600" dirty="0" err="1">
                <a:latin typeface="Century Gothic"/>
                <a:cs typeface="Century Gothic"/>
              </a:rPr>
              <a:t>Zipf</a:t>
            </a:r>
            <a:r>
              <a:rPr lang="fr-FR" sz="1600" dirty="0">
                <a:latin typeface="Century Gothic"/>
                <a:cs typeface="Century Gothic"/>
              </a:rPr>
              <a:t>, &amp; S. Winter (</a:t>
            </a:r>
            <a:r>
              <a:rPr lang="fr-FR" sz="1600" dirty="0" err="1">
                <a:latin typeface="Century Gothic"/>
                <a:cs typeface="Century Gothic"/>
              </a:rPr>
              <a:t>Eds</a:t>
            </a:r>
            <a:r>
              <a:rPr lang="fr-FR" sz="1600" dirty="0">
                <a:latin typeface="Century Gothic"/>
                <a:cs typeface="Century Gothic"/>
              </a:rPr>
              <a:t>.), </a:t>
            </a:r>
            <a:r>
              <a:rPr lang="fr-FR" sz="1600" i="1" dirty="0" err="1">
                <a:latin typeface="Century Gothic"/>
                <a:cs typeface="Century Gothic"/>
              </a:rPr>
              <a:t>Map-based</a:t>
            </a:r>
            <a:r>
              <a:rPr lang="fr-FR" sz="1600" i="1" dirty="0">
                <a:latin typeface="Century Gothic"/>
                <a:cs typeface="Century Gothic"/>
              </a:rPr>
              <a:t> Mobile Services</a:t>
            </a:r>
            <a:r>
              <a:rPr lang="fr-FR" sz="1600" dirty="0">
                <a:latin typeface="Century Gothic"/>
                <a:cs typeface="Century Gothic"/>
              </a:rPr>
              <a:t> (pp. 125–145). Springer Berlin Heidelberg. </a:t>
            </a:r>
            <a:r>
              <a:rPr lang="fr-FR" sz="1600" dirty="0" err="1">
                <a:latin typeface="Century Gothic"/>
                <a:cs typeface="Century Gothic"/>
              </a:rPr>
              <a:t>Retrieved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from</a:t>
            </a:r>
            <a:r>
              <a:rPr lang="fr-FR" sz="1600" dirty="0">
                <a:latin typeface="Century Gothic"/>
                <a:cs typeface="Century Gothic"/>
              </a:rPr>
              <a:t> http://</a:t>
            </a:r>
            <a:r>
              <a:rPr lang="fr-FR" sz="1600" dirty="0" err="1">
                <a:latin typeface="Century Gothic"/>
                <a:cs typeface="Century Gothic"/>
              </a:rPr>
              <a:t>link.springer.com</a:t>
            </a:r>
            <a:r>
              <a:rPr lang="fr-FR" sz="1600" dirty="0">
                <a:latin typeface="Century Gothic"/>
                <a:cs typeface="Century Gothic"/>
              </a:rPr>
              <a:t>/</a:t>
            </a:r>
            <a:r>
              <a:rPr lang="fr-FR" sz="1600" dirty="0" err="1">
                <a:latin typeface="Century Gothic"/>
                <a:cs typeface="Century Gothic"/>
              </a:rPr>
              <a:t>chapter</a:t>
            </a:r>
            <a:r>
              <a:rPr lang="fr-FR" sz="1600" dirty="0">
                <a:latin typeface="Century Gothic"/>
                <a:cs typeface="Century Gothic"/>
              </a:rPr>
              <a:t>/10.1007/978-3-540-37110-6_7</a:t>
            </a:r>
          </a:p>
          <a:p>
            <a:pPr>
              <a:buClrTx/>
            </a:pP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3574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Références bibliographiques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23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8755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1600" dirty="0">
                <a:latin typeface="Century Gothic"/>
                <a:cs typeface="Century Gothic"/>
              </a:rPr>
              <a:t>Wilson, D., </a:t>
            </a:r>
            <a:r>
              <a:rPr lang="fr-FR" sz="1600" dirty="0" err="1">
                <a:latin typeface="Century Gothic"/>
                <a:cs typeface="Century Gothic"/>
              </a:rPr>
              <a:t>Bertolotto</a:t>
            </a:r>
            <a:r>
              <a:rPr lang="fr-FR" sz="1600" dirty="0">
                <a:latin typeface="Century Gothic"/>
                <a:cs typeface="Century Gothic"/>
              </a:rPr>
              <a:t>, M., &amp; </a:t>
            </a:r>
            <a:r>
              <a:rPr lang="fr-FR" sz="1600" dirty="0" err="1">
                <a:latin typeface="Century Gothic"/>
                <a:cs typeface="Century Gothic"/>
              </a:rPr>
              <a:t>Weakliam</a:t>
            </a:r>
            <a:r>
              <a:rPr lang="fr-FR" sz="1600" dirty="0">
                <a:latin typeface="Century Gothic"/>
                <a:cs typeface="Century Gothic"/>
              </a:rPr>
              <a:t>, J. (2010). </a:t>
            </a:r>
            <a:r>
              <a:rPr lang="fr-FR" sz="1600" dirty="0" err="1">
                <a:latin typeface="Century Gothic"/>
                <a:cs typeface="Century Gothic"/>
              </a:rPr>
              <a:t>Personalizing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map</a:t>
            </a:r>
            <a:r>
              <a:rPr lang="fr-FR" sz="1600" dirty="0">
                <a:latin typeface="Century Gothic"/>
                <a:cs typeface="Century Gothic"/>
              </a:rPr>
              <a:t> content to </a:t>
            </a:r>
            <a:r>
              <a:rPr lang="fr-FR" sz="1600" dirty="0" err="1">
                <a:latin typeface="Century Gothic"/>
                <a:cs typeface="Century Gothic"/>
              </a:rPr>
              <a:t>improve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task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completion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efficiency</a:t>
            </a:r>
            <a:r>
              <a:rPr lang="fr-FR" sz="1600" dirty="0">
                <a:latin typeface="Century Gothic"/>
                <a:cs typeface="Century Gothic"/>
              </a:rPr>
              <a:t>. </a:t>
            </a:r>
            <a:r>
              <a:rPr lang="fr-FR" sz="1600" i="1" dirty="0">
                <a:latin typeface="Century Gothic"/>
                <a:cs typeface="Century Gothic"/>
              </a:rPr>
              <a:t>International Journal of </a:t>
            </a:r>
            <a:r>
              <a:rPr lang="fr-FR" sz="1600" i="1" dirty="0" err="1">
                <a:latin typeface="Century Gothic"/>
                <a:cs typeface="Century Gothic"/>
              </a:rPr>
              <a:t>Geographical</a:t>
            </a:r>
            <a:r>
              <a:rPr lang="fr-FR" sz="1600" i="1" dirty="0">
                <a:latin typeface="Century Gothic"/>
                <a:cs typeface="Century Gothic"/>
              </a:rPr>
              <a:t> Information Science</a:t>
            </a:r>
            <a:r>
              <a:rPr lang="fr-FR" sz="1600" dirty="0">
                <a:latin typeface="Century Gothic"/>
                <a:cs typeface="Century Gothic"/>
              </a:rPr>
              <a:t>, </a:t>
            </a:r>
            <a:r>
              <a:rPr lang="fr-FR" sz="1600" i="1" dirty="0">
                <a:latin typeface="Century Gothic"/>
                <a:cs typeface="Century Gothic"/>
              </a:rPr>
              <a:t>24</a:t>
            </a:r>
            <a:r>
              <a:rPr lang="fr-FR" sz="1600" dirty="0">
                <a:latin typeface="Century Gothic"/>
                <a:cs typeface="Century Gothic"/>
              </a:rPr>
              <a:t>(5), 741–760. http://</a:t>
            </a:r>
            <a:r>
              <a:rPr lang="fr-FR" sz="1600" dirty="0" err="1">
                <a:latin typeface="Century Gothic"/>
                <a:cs typeface="Century Gothic"/>
              </a:rPr>
              <a:t>doi.org</a:t>
            </a:r>
            <a:r>
              <a:rPr lang="fr-FR" sz="1600" dirty="0">
                <a:latin typeface="Century Gothic"/>
                <a:cs typeface="Century Gothic"/>
              </a:rPr>
              <a:t>/10.1080/13658810903074490 </a:t>
            </a: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1600" dirty="0" err="1">
                <a:latin typeface="Century Gothic"/>
                <a:cs typeface="Century Gothic"/>
              </a:rPr>
              <a:t>Yu</a:t>
            </a:r>
            <a:r>
              <a:rPr lang="fr-FR" sz="1600" dirty="0">
                <a:latin typeface="Century Gothic"/>
                <a:cs typeface="Century Gothic"/>
              </a:rPr>
              <a:t>, J., Liu, F., &amp; Zhao, H. (2012). Building User Profile </a:t>
            </a:r>
            <a:r>
              <a:rPr lang="fr-FR" sz="1600" dirty="0" err="1">
                <a:latin typeface="Century Gothic"/>
                <a:cs typeface="Century Gothic"/>
              </a:rPr>
              <a:t>based</a:t>
            </a:r>
            <a:r>
              <a:rPr lang="fr-FR" sz="1600" dirty="0">
                <a:latin typeface="Century Gothic"/>
                <a:cs typeface="Century Gothic"/>
              </a:rPr>
              <a:t> on Concept and Relation for Web </a:t>
            </a:r>
            <a:r>
              <a:rPr lang="fr-FR" sz="1600" dirty="0" err="1">
                <a:latin typeface="Century Gothic"/>
                <a:cs typeface="Century Gothic"/>
              </a:rPr>
              <a:t>Personalized</a:t>
            </a:r>
            <a:r>
              <a:rPr lang="fr-FR" sz="1600" dirty="0">
                <a:latin typeface="Century Gothic"/>
                <a:cs typeface="Century Gothic"/>
              </a:rPr>
              <a:t> Services. </a:t>
            </a:r>
            <a:r>
              <a:rPr lang="fr-FR" sz="1600" i="1" dirty="0">
                <a:latin typeface="Century Gothic"/>
                <a:cs typeface="Century Gothic"/>
              </a:rPr>
              <a:t>International </a:t>
            </a:r>
            <a:r>
              <a:rPr lang="fr-FR" sz="1600" i="1" dirty="0" err="1">
                <a:latin typeface="Century Gothic"/>
                <a:cs typeface="Century Gothic"/>
              </a:rPr>
              <a:t>Conference</a:t>
            </a:r>
            <a:r>
              <a:rPr lang="fr-FR" sz="1600" i="1" dirty="0">
                <a:latin typeface="Century Gothic"/>
                <a:cs typeface="Century Gothic"/>
              </a:rPr>
              <a:t> on Innovation and Information Management</a:t>
            </a:r>
            <a:r>
              <a:rPr lang="fr-FR" sz="1600" dirty="0">
                <a:latin typeface="Century Gothic"/>
                <a:cs typeface="Century Gothic"/>
              </a:rPr>
              <a:t>, </a:t>
            </a:r>
            <a:r>
              <a:rPr lang="fr-FR" sz="1600" i="1" dirty="0">
                <a:latin typeface="Century Gothic"/>
                <a:cs typeface="Century Gothic"/>
              </a:rPr>
              <a:t>36</a:t>
            </a:r>
            <a:r>
              <a:rPr lang="fr-FR" sz="1600" dirty="0">
                <a:latin typeface="Century Gothic"/>
                <a:cs typeface="Century Gothic"/>
              </a:rPr>
              <a:t>. </a:t>
            </a:r>
            <a:r>
              <a:rPr lang="fr-FR" sz="1600" dirty="0" err="1">
                <a:latin typeface="Century Gothic"/>
                <a:cs typeface="Century Gothic"/>
              </a:rPr>
              <a:t>Retrieved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err="1">
                <a:latin typeface="Century Gothic"/>
                <a:cs typeface="Century Gothic"/>
              </a:rPr>
              <a:t>from</a:t>
            </a:r>
            <a:r>
              <a:rPr lang="fr-FR" sz="1600" dirty="0">
                <a:latin typeface="Century Gothic"/>
                <a:cs typeface="Century Gothic"/>
              </a:rPr>
              <a:t> http://</a:t>
            </a:r>
            <a:r>
              <a:rPr lang="fr-FR" sz="1600" dirty="0" err="1">
                <a:latin typeface="Century Gothic"/>
                <a:cs typeface="Century Gothic"/>
              </a:rPr>
              <a:t>www.ipcsit.com</a:t>
            </a:r>
            <a:r>
              <a:rPr lang="fr-FR" sz="1600" dirty="0">
                <a:latin typeface="Century Gothic"/>
                <a:cs typeface="Century Gothic"/>
              </a:rPr>
              <a:t>/vol36/031-ICIIM2012-M0086.pdf</a:t>
            </a:r>
          </a:p>
          <a:p>
            <a:pPr>
              <a:buClrTx/>
            </a:pPr>
            <a:endParaRPr lang="fr-FR" sz="1600" dirty="0" smtClean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>
              <a:latin typeface="Century Gothic"/>
              <a:cs typeface="Century Gothic"/>
            </a:endParaRPr>
          </a:p>
          <a:p>
            <a:pPr>
              <a:buClrTx/>
            </a:pPr>
            <a:endParaRPr lang="fr-FR" sz="1600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129240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457200" y="2779"/>
            <a:ext cx="8229600" cy="857250"/>
          </a:xfrm>
        </p:spPr>
        <p:txBody>
          <a:bodyPr>
            <a:normAutofit/>
          </a:bodyPr>
          <a:lstStyle/>
          <a:p>
            <a:pPr algn="ctr"/>
            <a:r>
              <a:rPr lang="fr-FR" b="0" cap="none" dirty="0" smtClean="0">
                <a:latin typeface="Century Gothic"/>
                <a:cs typeface="Century Gothic"/>
              </a:rPr>
              <a:t>Merci de votre attention!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30901" y="2387084"/>
            <a:ext cx="184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fr-FR" dirty="0"/>
          </a:p>
        </p:txBody>
      </p:sp>
      <p:pic>
        <p:nvPicPr>
          <p:cNvPr id="4" name="Image 3" descr="DSC_0743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967" y="765426"/>
            <a:ext cx="7937500" cy="3600979"/>
          </a:xfrm>
          <a:prstGeom prst="rect">
            <a:avLst/>
          </a:prstGeom>
        </p:spPr>
      </p:pic>
      <p:sp>
        <p:nvSpPr>
          <p:cNvPr id="11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Photo: Lucas Martinez</a:t>
            </a:r>
            <a:endParaRPr lang="fr-FR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879663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 err="1" smtClean="0">
                <a:latin typeface="Century Gothic"/>
                <a:cs typeface="Century Gothic"/>
              </a:rPr>
              <a:t>Géovisualisation</a:t>
            </a:r>
            <a:r>
              <a:rPr lang="fr-FR" b="0" cap="none" dirty="0" smtClean="0">
                <a:latin typeface="Century Gothic"/>
                <a:cs typeface="Century Gothic"/>
              </a:rPr>
              <a:t> sur </a:t>
            </a:r>
            <a:r>
              <a:rPr lang="fr-FR" b="0" cap="none" dirty="0" err="1" smtClean="0">
                <a:latin typeface="Century Gothic"/>
                <a:cs typeface="Century Gothic"/>
              </a:rPr>
              <a:t>app</a:t>
            </a:r>
            <a:r>
              <a:rPr lang="fr-FR" b="0" cap="none" dirty="0" smtClean="0">
                <a:latin typeface="Century Gothic"/>
                <a:cs typeface="Century Gothic"/>
              </a:rPr>
              <a:t>. mobile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3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653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Défis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i="1" dirty="0" smtClean="0">
                <a:latin typeface="Century Gothic"/>
                <a:cs typeface="Century Gothic"/>
              </a:rPr>
              <a:t>« Information </a:t>
            </a:r>
            <a:r>
              <a:rPr lang="fr-FR" sz="2000" i="1" dirty="0" err="1" smtClean="0">
                <a:latin typeface="Century Gothic"/>
                <a:cs typeface="Century Gothic"/>
              </a:rPr>
              <a:t>overload</a:t>
            </a:r>
            <a:r>
              <a:rPr lang="fr-FR" sz="2000" i="1" dirty="0" smtClean="0">
                <a:latin typeface="Century Gothic"/>
                <a:cs typeface="Century Gothic"/>
              </a:rPr>
              <a:t> »</a:t>
            </a:r>
            <a:r>
              <a:rPr lang="fr-FR" i="1" dirty="0" smtClean="0">
                <a:latin typeface="Century Gothic"/>
                <a:cs typeface="Century Gothic"/>
              </a:rPr>
              <a:t> </a:t>
            </a:r>
            <a:r>
              <a:rPr lang="fr-FR" sz="1600" dirty="0" smtClean="0">
                <a:latin typeface="Century Gothic"/>
                <a:cs typeface="Century Gothic"/>
              </a:rPr>
              <a:t>(</a:t>
            </a:r>
            <a:r>
              <a:rPr lang="fr-FR" sz="1600" dirty="0" err="1" smtClean="0">
                <a:latin typeface="Century Gothic"/>
                <a:cs typeface="Century Gothic"/>
              </a:rPr>
              <a:t>Eppler</a:t>
            </a:r>
            <a:r>
              <a:rPr lang="fr-FR" sz="1600" dirty="0" smtClean="0">
                <a:latin typeface="Century Gothic"/>
                <a:cs typeface="Century Gothic"/>
              </a:rPr>
              <a:t> &amp; </a:t>
            </a:r>
            <a:r>
              <a:rPr lang="fr-FR" sz="1600" dirty="0" err="1" smtClean="0">
                <a:latin typeface="Century Gothic"/>
                <a:cs typeface="Century Gothic"/>
              </a:rPr>
              <a:t>Mengis</a:t>
            </a:r>
            <a:r>
              <a:rPr lang="fr-FR" sz="1600" dirty="0" smtClean="0">
                <a:latin typeface="Century Gothic"/>
                <a:cs typeface="Century Gothic"/>
              </a:rPr>
              <a:t>, 2004)</a:t>
            </a:r>
            <a:endParaRPr lang="fr-FR" dirty="0" smtClean="0">
              <a:latin typeface="Century Gothic"/>
              <a:cs typeface="Century Gothic"/>
            </a:endParaRP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Ciblage de l’information </a:t>
            </a:r>
            <a:r>
              <a:rPr lang="fr-FR" sz="1600" dirty="0" smtClean="0">
                <a:latin typeface="Century Gothic"/>
                <a:cs typeface="Century Gothic"/>
              </a:rPr>
              <a:t>(</a:t>
            </a:r>
            <a:r>
              <a:rPr lang="fr-FR" sz="1600" dirty="0" err="1" smtClean="0">
                <a:latin typeface="Century Gothic"/>
                <a:cs typeface="Century Gothic"/>
              </a:rPr>
              <a:t>Weakliam</a:t>
            </a:r>
            <a:r>
              <a:rPr lang="fr-FR" sz="1600" dirty="0" smtClean="0">
                <a:latin typeface="Century Gothic"/>
                <a:cs typeface="Century Gothic"/>
              </a:rPr>
              <a:t>, Lynch, Doyle, </a:t>
            </a:r>
            <a:r>
              <a:rPr lang="fr-FR" sz="1600" dirty="0" err="1" smtClean="0">
                <a:latin typeface="Century Gothic"/>
                <a:cs typeface="Century Gothic"/>
              </a:rPr>
              <a:t>Bertolotto</a:t>
            </a:r>
            <a:r>
              <a:rPr lang="fr-FR" sz="1600" dirty="0">
                <a:latin typeface="Century Gothic"/>
                <a:cs typeface="Century Gothic"/>
              </a:rPr>
              <a:t> </a:t>
            </a:r>
            <a:r>
              <a:rPr lang="fr-FR" sz="1600" dirty="0" smtClean="0">
                <a:latin typeface="Century Gothic"/>
                <a:cs typeface="Century Gothic"/>
              </a:rPr>
              <a:t>&amp; Wilson, 2005)</a:t>
            </a:r>
            <a:endParaRPr lang="fr-FR" sz="1600" dirty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Opportunités</a:t>
            </a:r>
          </a:p>
          <a:p>
            <a:pPr lvl="1" algn="just">
              <a:buClrTx/>
              <a:buFont typeface="Wingdings" charset="0"/>
              <a:buChar char="Ø"/>
            </a:pPr>
            <a:r>
              <a:rPr lang="fr-FR" sz="2000" i="1" dirty="0">
                <a:latin typeface="Century Gothic"/>
                <a:cs typeface="Century Gothic"/>
              </a:rPr>
              <a:t>« Recommander </a:t>
            </a:r>
            <a:r>
              <a:rPr lang="fr-FR" sz="2000" i="1" dirty="0" err="1">
                <a:latin typeface="Century Gothic"/>
                <a:cs typeface="Century Gothic"/>
              </a:rPr>
              <a:t>systems</a:t>
            </a:r>
            <a:r>
              <a:rPr lang="fr-FR" sz="2000" i="1" dirty="0">
                <a:latin typeface="Century Gothic"/>
                <a:cs typeface="Century Gothic"/>
              </a:rPr>
              <a:t> » </a:t>
            </a:r>
            <a:r>
              <a:rPr lang="fr-FR" sz="1600" dirty="0">
                <a:latin typeface="Century Gothic"/>
                <a:cs typeface="Century Gothic"/>
              </a:rPr>
              <a:t>(</a:t>
            </a:r>
            <a:r>
              <a:rPr lang="fr-FR" sz="1600" dirty="0" err="1">
                <a:latin typeface="Century Gothic"/>
                <a:cs typeface="Century Gothic"/>
              </a:rPr>
              <a:t>Jannach</a:t>
            </a:r>
            <a:r>
              <a:rPr lang="fr-FR" sz="1600" dirty="0">
                <a:latin typeface="Century Gothic"/>
                <a:cs typeface="Century Gothic"/>
              </a:rPr>
              <a:t>, </a:t>
            </a:r>
            <a:r>
              <a:rPr lang="fr-FR" sz="1600" dirty="0" err="1">
                <a:latin typeface="Century Gothic"/>
                <a:cs typeface="Century Gothic"/>
              </a:rPr>
              <a:t>Zanker</a:t>
            </a:r>
            <a:r>
              <a:rPr lang="fr-FR" sz="1600" dirty="0">
                <a:latin typeface="Century Gothic"/>
                <a:cs typeface="Century Gothic"/>
              </a:rPr>
              <a:t>, </a:t>
            </a:r>
            <a:r>
              <a:rPr lang="fr-FR" sz="1600" dirty="0" err="1">
                <a:latin typeface="Century Gothic"/>
                <a:cs typeface="Century Gothic"/>
              </a:rPr>
              <a:t>Felferning</a:t>
            </a:r>
            <a:r>
              <a:rPr lang="fr-FR" sz="1600" dirty="0">
                <a:latin typeface="Century Gothic"/>
                <a:cs typeface="Century Gothic"/>
              </a:rPr>
              <a:t> &amp; Friedrich, 2010</a:t>
            </a:r>
            <a:r>
              <a:rPr lang="fr-FR" sz="1600" dirty="0" smtClean="0">
                <a:latin typeface="Century Gothic"/>
                <a:cs typeface="Century Gothic"/>
              </a:rPr>
              <a:t>)</a:t>
            </a:r>
            <a:r>
              <a:rPr lang="fr-FR" sz="2000" dirty="0" smtClean="0">
                <a:latin typeface="Century Gothic"/>
                <a:cs typeface="Century Gothic"/>
              </a:rPr>
              <a:t> </a:t>
            </a:r>
            <a:endParaRPr lang="fr-FR" sz="1600" dirty="0" smtClean="0">
              <a:latin typeface="Century Gothic"/>
              <a:cs typeface="Century Gothic"/>
            </a:endParaRPr>
          </a:p>
          <a:p>
            <a:pPr lvl="1" algn="just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Contenu personnalisé intéressant pour les applications comme le </a:t>
            </a:r>
            <a:r>
              <a:rPr lang="fr-FR" sz="2000" dirty="0" err="1" smtClean="0">
                <a:latin typeface="Century Gothic"/>
                <a:cs typeface="Century Gothic"/>
              </a:rPr>
              <a:t>Géoguide</a:t>
            </a:r>
            <a:r>
              <a:rPr lang="fr-FR" sz="1600" dirty="0" smtClean="0">
                <a:latin typeface="Century Gothic"/>
                <a:cs typeface="Century Gothic"/>
              </a:rPr>
              <a:t> (</a:t>
            </a:r>
            <a:r>
              <a:rPr lang="fr-FR" sz="1600" dirty="0" err="1" smtClean="0">
                <a:latin typeface="Century Gothic"/>
                <a:cs typeface="Century Gothic"/>
              </a:rPr>
              <a:t>Fanguin</a:t>
            </a:r>
            <a:r>
              <a:rPr lang="fr-FR" sz="1600" dirty="0" smtClean="0">
                <a:latin typeface="Century Gothic"/>
                <a:cs typeface="Century Gothic"/>
              </a:rPr>
              <a:t>, 2014)</a:t>
            </a:r>
            <a:endParaRPr lang="fr-FR" sz="1800" dirty="0" smtClean="0">
              <a:latin typeface="Century Gothic"/>
              <a:cs typeface="Century Gothic"/>
            </a:endParaRPr>
          </a:p>
          <a:p>
            <a:pPr>
              <a:buClrTx/>
              <a:buFont typeface="Wingdings" charset="0"/>
              <a:buChar char="Ø"/>
            </a:pPr>
            <a:endParaRPr lang="fr-FR" sz="2000" i="1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999426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« C’est quoi le </a:t>
            </a:r>
            <a:r>
              <a:rPr lang="fr-FR" b="0" cap="none" dirty="0" err="1" smtClean="0">
                <a:latin typeface="Century Gothic"/>
                <a:cs typeface="Century Gothic"/>
              </a:rPr>
              <a:t>Géoguide</a:t>
            </a:r>
            <a:r>
              <a:rPr lang="fr-FR" b="0" cap="none" dirty="0" smtClean="0">
                <a:latin typeface="Century Gothic"/>
                <a:cs typeface="Century Gothic"/>
              </a:rPr>
              <a:t>? »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4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7296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Application mobile de </a:t>
            </a:r>
            <a:r>
              <a:rPr lang="fr-FR" sz="2800" dirty="0" err="1" smtClean="0">
                <a:latin typeface="Century Gothic"/>
                <a:cs typeface="Century Gothic"/>
              </a:rPr>
              <a:t>géotourisme</a:t>
            </a:r>
            <a:endParaRPr lang="fr-FR" sz="2800" dirty="0" smtClean="0">
              <a:latin typeface="Century Gothic"/>
              <a:cs typeface="Century Gothic"/>
            </a:endParaRP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Didactique des sciences : géographie, géologie, biologie</a:t>
            </a:r>
            <a:r>
              <a:rPr lang="fr-FR" dirty="0" smtClean="0">
                <a:latin typeface="Century Gothic"/>
                <a:cs typeface="Century Gothic"/>
              </a:rPr>
              <a:t> </a:t>
            </a:r>
            <a:r>
              <a:rPr lang="fr-FR" sz="1600" dirty="0" smtClean="0">
                <a:latin typeface="Century Gothic"/>
                <a:cs typeface="Century Gothic"/>
              </a:rPr>
              <a:t>(</a:t>
            </a:r>
            <a:r>
              <a:rPr lang="fr-FR" sz="1600" dirty="0" err="1" smtClean="0">
                <a:latin typeface="Century Gothic"/>
                <a:cs typeface="Century Gothic"/>
              </a:rPr>
              <a:t>Reynard</a:t>
            </a:r>
            <a:r>
              <a:rPr lang="fr-FR" sz="1600" dirty="0" smtClean="0">
                <a:latin typeface="Century Gothic"/>
                <a:cs typeface="Century Gothic"/>
              </a:rPr>
              <a:t>, Kaiser, Martin &amp; </a:t>
            </a:r>
            <a:r>
              <a:rPr lang="fr-FR" sz="1600" dirty="0" err="1" smtClean="0">
                <a:latin typeface="Century Gothic"/>
                <a:cs typeface="Century Gothic"/>
              </a:rPr>
              <a:t>Regolini</a:t>
            </a:r>
            <a:r>
              <a:rPr lang="fr-FR" sz="1600" dirty="0" smtClean="0">
                <a:latin typeface="Century Gothic"/>
                <a:cs typeface="Century Gothic"/>
              </a:rPr>
              <a:t>, 2015)</a:t>
            </a:r>
            <a:endParaRPr lang="fr-FR" dirty="0" smtClean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3 thématiques – 2 par poste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>
                <a:latin typeface="Century Gothic"/>
                <a:cs typeface="Century Gothic"/>
              </a:rPr>
              <a:t>Eau et climat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>
                <a:latin typeface="Century Gothic"/>
                <a:cs typeface="Century Gothic"/>
              </a:rPr>
              <a:t>Homme et société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>
                <a:latin typeface="Century Gothic"/>
                <a:cs typeface="Century Gothic"/>
              </a:rPr>
              <a:t>Relief et </a:t>
            </a:r>
            <a:r>
              <a:rPr lang="fr-FR" sz="2000" dirty="0" smtClean="0">
                <a:latin typeface="Century Gothic"/>
                <a:cs typeface="Century Gothic"/>
              </a:rPr>
              <a:t>géologie</a:t>
            </a:r>
          </a:p>
          <a:p>
            <a:pPr lvl="1">
              <a:buClrTx/>
              <a:buFont typeface="Wingdings" charset="0"/>
              <a:buChar char="Ø"/>
            </a:pPr>
            <a:endParaRPr lang="fr-FR" sz="2000" dirty="0" smtClean="0">
              <a:latin typeface="Century Gothic"/>
              <a:cs typeface="Century Gothic"/>
            </a:endParaRPr>
          </a:p>
          <a:p>
            <a:pPr lvl="1">
              <a:buClrTx/>
              <a:buFont typeface="Wingdings" charset="0"/>
              <a:buChar char="Ø"/>
            </a:pPr>
            <a:endParaRPr lang="fr-FR" sz="2000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131621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« C’est quoi le </a:t>
            </a:r>
            <a:r>
              <a:rPr lang="fr-FR" b="0" cap="none" dirty="0" err="1" smtClean="0">
                <a:latin typeface="Century Gothic"/>
                <a:cs typeface="Century Gothic"/>
              </a:rPr>
              <a:t>Géoguide</a:t>
            </a:r>
            <a:r>
              <a:rPr lang="fr-FR" b="0" cap="none" dirty="0" smtClean="0">
                <a:latin typeface="Century Gothic"/>
                <a:cs typeface="Century Gothic"/>
              </a:rPr>
              <a:t>? »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5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3359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Tx/>
              <a:buNone/>
            </a:pPr>
            <a:endParaRPr lang="fr-FR" sz="2000" dirty="0" smtClean="0">
              <a:latin typeface="Century Gothic"/>
              <a:cs typeface="Century Gothic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1063229"/>
            <a:ext cx="1991064" cy="3488929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5562" y="1063229"/>
            <a:ext cx="1984139" cy="348892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8930" y="1063229"/>
            <a:ext cx="1975439" cy="3488929"/>
          </a:xfrm>
          <a:prstGeom prst="rect">
            <a:avLst/>
          </a:prstGeom>
        </p:spPr>
      </p:pic>
      <p:sp>
        <p:nvSpPr>
          <p:cNvPr id="11" name="Espace réservé du pied de page 4"/>
          <p:cNvSpPr txBox="1">
            <a:spLocks/>
          </p:cNvSpPr>
          <p:nvPr/>
        </p:nvSpPr>
        <p:spPr>
          <a:xfrm>
            <a:off x="7645401" y="1063229"/>
            <a:ext cx="1031120" cy="82907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/>
          <a:lstStyle>
            <a:defPPr>
              <a:defRPr lang="fr-FR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dirty="0" smtClean="0">
                <a:latin typeface="Century Gothic"/>
                <a:cs typeface="Century Gothic"/>
              </a:rPr>
              <a:t>Images tirées du </a:t>
            </a:r>
            <a:r>
              <a:rPr lang="fr-FR" dirty="0" err="1" smtClean="0">
                <a:latin typeface="Century Gothic"/>
                <a:cs typeface="Century Gothic"/>
              </a:rPr>
              <a:t>Géoguide</a:t>
            </a:r>
            <a:endParaRPr lang="fr-FR" dirty="0" smtClean="0">
              <a:latin typeface="Century Gothic"/>
              <a:cs typeface="Century Gothic"/>
            </a:endParaRPr>
          </a:p>
          <a:p>
            <a:pPr algn="r"/>
            <a:r>
              <a:rPr lang="fr-FR" dirty="0" smtClean="0">
                <a:latin typeface="Century Gothic"/>
                <a:cs typeface="Century Gothic"/>
              </a:rPr>
              <a:t>Lausanne</a:t>
            </a:r>
            <a:endParaRPr lang="fr-FR" dirty="0" smtClean="0">
              <a:latin typeface="Century Gothic"/>
              <a:cs typeface="Century Gothic"/>
            </a:endParaRPr>
          </a:p>
          <a:p>
            <a:pPr algn="r"/>
            <a:r>
              <a:rPr lang="fr-FR" dirty="0" smtClean="0">
                <a:latin typeface="Century Gothic"/>
                <a:cs typeface="Century Gothic"/>
              </a:rPr>
              <a:t>© IGD 2013</a:t>
            </a:r>
          </a:p>
          <a:p>
            <a:pPr algn="r"/>
            <a:endParaRPr lang="fr-FR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519433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Etat de la recherche - concepts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6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1" name="Espace réservé du contenu 1"/>
          <p:cNvSpPr txBox="1">
            <a:spLocks/>
          </p:cNvSpPr>
          <p:nvPr/>
        </p:nvSpPr>
        <p:spPr>
          <a:xfrm>
            <a:off x="446920" y="956658"/>
            <a:ext cx="8229600" cy="3653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Information </a:t>
            </a:r>
            <a:r>
              <a:rPr lang="fr-FR" sz="2800" dirty="0" err="1" smtClean="0">
                <a:latin typeface="Century Gothic"/>
                <a:cs typeface="Century Gothic"/>
              </a:rPr>
              <a:t>overload</a:t>
            </a:r>
            <a:endParaRPr lang="fr-FR" sz="2800" dirty="0" smtClean="0">
              <a:latin typeface="Century Gothic"/>
              <a:cs typeface="Century Gothic"/>
            </a:endParaRPr>
          </a:p>
          <a:p>
            <a:pPr lvl="1">
              <a:buClrTx/>
              <a:buFont typeface="Wingdings" charset="0"/>
              <a:buChar char="Ø"/>
            </a:pPr>
            <a:r>
              <a:rPr lang="fr-FR" sz="2000" i="1" dirty="0" smtClean="0">
                <a:latin typeface="Century Gothic"/>
                <a:cs typeface="Century Gothic"/>
              </a:rPr>
              <a:t>« </a:t>
            </a:r>
            <a:r>
              <a:rPr lang="fr-FR" sz="2000" i="1" dirty="0" err="1" smtClean="0">
                <a:latin typeface="Century Gothic"/>
                <a:cs typeface="Century Gothic"/>
              </a:rPr>
              <a:t>Recieving</a:t>
            </a:r>
            <a:r>
              <a:rPr lang="fr-FR" sz="2000" i="1" dirty="0" smtClean="0">
                <a:latin typeface="Century Gothic"/>
                <a:cs typeface="Century Gothic"/>
              </a:rPr>
              <a:t> </a:t>
            </a:r>
            <a:r>
              <a:rPr lang="fr-FR" sz="2000" i="1" dirty="0" err="1" smtClean="0">
                <a:latin typeface="Century Gothic"/>
                <a:cs typeface="Century Gothic"/>
              </a:rPr>
              <a:t>too</a:t>
            </a:r>
            <a:r>
              <a:rPr lang="fr-FR" sz="2000" i="1" dirty="0" smtClean="0">
                <a:latin typeface="Century Gothic"/>
                <a:cs typeface="Century Gothic"/>
              </a:rPr>
              <a:t> </a:t>
            </a:r>
            <a:r>
              <a:rPr lang="fr-FR" sz="2000" i="1" dirty="0" err="1" smtClean="0">
                <a:latin typeface="Century Gothic"/>
                <a:cs typeface="Century Gothic"/>
              </a:rPr>
              <a:t>much</a:t>
            </a:r>
            <a:r>
              <a:rPr lang="fr-FR" sz="2000" i="1" dirty="0" smtClean="0">
                <a:latin typeface="Century Gothic"/>
                <a:cs typeface="Century Gothic"/>
              </a:rPr>
              <a:t> information »</a:t>
            </a:r>
            <a:r>
              <a:rPr lang="fr-FR" i="1" dirty="0" smtClean="0">
                <a:latin typeface="Century Gothic"/>
                <a:cs typeface="Century Gothic"/>
              </a:rPr>
              <a:t> </a:t>
            </a:r>
            <a:r>
              <a:rPr lang="fr-FR" sz="1600" dirty="0" smtClean="0">
                <a:latin typeface="Century Gothic"/>
                <a:cs typeface="Century Gothic"/>
              </a:rPr>
              <a:t>(</a:t>
            </a:r>
            <a:r>
              <a:rPr lang="fr-FR" sz="1600" dirty="0" err="1" smtClean="0">
                <a:latin typeface="Century Gothic"/>
                <a:cs typeface="Century Gothic"/>
              </a:rPr>
              <a:t>Eppler</a:t>
            </a:r>
            <a:r>
              <a:rPr lang="fr-FR" sz="1600" dirty="0" smtClean="0">
                <a:latin typeface="Century Gothic"/>
                <a:cs typeface="Century Gothic"/>
              </a:rPr>
              <a:t> &amp; </a:t>
            </a:r>
            <a:r>
              <a:rPr lang="fr-FR" sz="1600" dirty="0" err="1" smtClean="0">
                <a:latin typeface="Century Gothic"/>
                <a:cs typeface="Century Gothic"/>
              </a:rPr>
              <a:t>Mengis</a:t>
            </a:r>
            <a:r>
              <a:rPr lang="fr-FR" sz="1600" dirty="0" smtClean="0">
                <a:latin typeface="Century Gothic"/>
                <a:cs typeface="Century Gothic"/>
              </a:rPr>
              <a:t>, 2004)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Navigation difficile </a:t>
            </a:r>
            <a:r>
              <a:rPr lang="fr-FR" sz="1600" dirty="0" smtClean="0">
                <a:latin typeface="Century Gothic"/>
                <a:cs typeface="Century Gothic"/>
              </a:rPr>
              <a:t>(</a:t>
            </a:r>
            <a:r>
              <a:rPr lang="fr-FR" sz="1600" dirty="0" err="1" smtClean="0">
                <a:latin typeface="Century Gothic"/>
                <a:cs typeface="Century Gothic"/>
              </a:rPr>
              <a:t>Weakliam</a:t>
            </a:r>
            <a:r>
              <a:rPr lang="fr-FR" sz="1600" dirty="0" smtClean="0">
                <a:latin typeface="Century Gothic"/>
                <a:cs typeface="Century Gothic"/>
              </a:rPr>
              <a:t>, Wilson &amp; </a:t>
            </a:r>
            <a:r>
              <a:rPr lang="fr-FR" sz="1600" dirty="0" err="1" smtClean="0">
                <a:latin typeface="Century Gothic"/>
                <a:cs typeface="Century Gothic"/>
              </a:rPr>
              <a:t>Bertolotto</a:t>
            </a:r>
            <a:r>
              <a:rPr lang="fr-FR" sz="1600" dirty="0" smtClean="0">
                <a:latin typeface="Century Gothic"/>
                <a:cs typeface="Century Gothic"/>
              </a:rPr>
              <a:t>, 2008)</a:t>
            </a:r>
            <a:endParaRPr lang="fr-FR" sz="2000" dirty="0" smtClean="0">
              <a:latin typeface="Century Gothic"/>
              <a:cs typeface="Century Gothic"/>
            </a:endParaRP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Contraintes des </a:t>
            </a:r>
            <a:r>
              <a:rPr lang="fr-FR" sz="2000" dirty="0">
                <a:latin typeface="Century Gothic"/>
                <a:cs typeface="Century Gothic"/>
              </a:rPr>
              <a:t>appareils mobiles </a:t>
            </a:r>
            <a:r>
              <a:rPr lang="fr-FR" sz="1600" dirty="0" smtClean="0">
                <a:latin typeface="Century Gothic"/>
                <a:cs typeface="Century Gothic"/>
              </a:rPr>
              <a:t>(Wilson, </a:t>
            </a:r>
            <a:r>
              <a:rPr lang="fr-FR" sz="1600" dirty="0" err="1" smtClean="0">
                <a:latin typeface="Century Gothic"/>
                <a:cs typeface="Century Gothic"/>
              </a:rPr>
              <a:t>Bertolotto</a:t>
            </a:r>
            <a:r>
              <a:rPr lang="fr-FR" sz="1600" dirty="0" smtClean="0">
                <a:latin typeface="Century Gothic"/>
                <a:cs typeface="Century Gothic"/>
              </a:rPr>
              <a:t> &amp; </a:t>
            </a:r>
            <a:r>
              <a:rPr lang="fr-FR" sz="1600" dirty="0" err="1" smtClean="0">
                <a:latin typeface="Century Gothic"/>
                <a:cs typeface="Century Gothic"/>
              </a:rPr>
              <a:t>Weakliam</a:t>
            </a:r>
            <a:r>
              <a:rPr lang="fr-FR" sz="1600" dirty="0" smtClean="0">
                <a:latin typeface="Century Gothic"/>
                <a:cs typeface="Century Gothic"/>
              </a:rPr>
              <a:t>, 2010)</a:t>
            </a:r>
            <a:endParaRPr lang="fr-FR" sz="2000" dirty="0" smtClean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2800" dirty="0">
                <a:latin typeface="Century Gothic"/>
                <a:cs typeface="Century Gothic"/>
              </a:rPr>
              <a:t>C</a:t>
            </a:r>
            <a:r>
              <a:rPr lang="fr-FR" sz="2800" dirty="0" smtClean="0">
                <a:latin typeface="Century Gothic"/>
                <a:cs typeface="Century Gothic"/>
              </a:rPr>
              <a:t>iblage de l’information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Performance et expérience de l’utilisateur améliorées </a:t>
            </a:r>
            <a:r>
              <a:rPr lang="fr-FR" sz="1600" dirty="0">
                <a:latin typeface="Century Gothic"/>
                <a:cs typeface="Century Gothic"/>
              </a:rPr>
              <a:t>(Wilson, </a:t>
            </a:r>
            <a:r>
              <a:rPr lang="fr-FR" sz="1600" dirty="0" err="1">
                <a:latin typeface="Century Gothic"/>
                <a:cs typeface="Century Gothic"/>
              </a:rPr>
              <a:t>Bertolotto</a:t>
            </a:r>
            <a:r>
              <a:rPr lang="fr-FR" sz="1600" dirty="0">
                <a:latin typeface="Century Gothic"/>
                <a:cs typeface="Century Gothic"/>
              </a:rPr>
              <a:t> &amp; </a:t>
            </a:r>
            <a:r>
              <a:rPr lang="fr-FR" sz="1600" dirty="0" err="1">
                <a:latin typeface="Century Gothic"/>
                <a:cs typeface="Century Gothic"/>
              </a:rPr>
              <a:t>Weakliam</a:t>
            </a:r>
            <a:r>
              <a:rPr lang="fr-FR" sz="1600" dirty="0">
                <a:latin typeface="Century Gothic"/>
                <a:cs typeface="Century Gothic"/>
              </a:rPr>
              <a:t>, 2010</a:t>
            </a:r>
            <a:r>
              <a:rPr lang="fr-FR" sz="1600" dirty="0" smtClean="0">
                <a:latin typeface="Century Gothic"/>
                <a:cs typeface="Century Gothic"/>
              </a:rPr>
              <a:t>)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err="1" smtClean="0">
                <a:latin typeface="Century Gothic"/>
                <a:cs typeface="Century Gothic"/>
              </a:rPr>
              <a:t>Géoguide</a:t>
            </a:r>
            <a:r>
              <a:rPr lang="fr-FR" sz="2000" dirty="0" smtClean="0">
                <a:latin typeface="Century Gothic"/>
                <a:cs typeface="Century Gothic"/>
              </a:rPr>
              <a:t> : meilleure communication</a:t>
            </a:r>
            <a:r>
              <a:rPr lang="fr-FR" sz="1600" dirty="0" smtClean="0">
                <a:latin typeface="Century Gothic"/>
                <a:cs typeface="Century Gothic"/>
              </a:rPr>
              <a:t> (</a:t>
            </a:r>
            <a:r>
              <a:rPr lang="fr-FR" sz="1600" dirty="0" err="1" smtClean="0">
                <a:latin typeface="Century Gothic"/>
                <a:cs typeface="Century Gothic"/>
              </a:rPr>
              <a:t>Fanguin</a:t>
            </a:r>
            <a:r>
              <a:rPr lang="fr-FR" sz="1600" dirty="0" smtClean="0">
                <a:latin typeface="Century Gothic"/>
                <a:cs typeface="Century Gothic"/>
              </a:rPr>
              <a:t>, 2014)</a:t>
            </a:r>
            <a:endParaRPr lang="fr-FR" sz="2000" dirty="0" smtClean="0">
              <a:latin typeface="Century Gothic"/>
              <a:cs typeface="Century Gothic"/>
            </a:endParaRPr>
          </a:p>
          <a:p>
            <a:pPr>
              <a:buClrTx/>
              <a:buFont typeface="Wingdings" charset="0"/>
              <a:buChar char="Ø"/>
            </a:pPr>
            <a:endParaRPr lang="fr-FR" sz="2000" dirty="0" smtClean="0">
              <a:latin typeface="Century Gothic"/>
              <a:cs typeface="Century Gothic"/>
            </a:endParaRPr>
          </a:p>
          <a:p>
            <a:pPr>
              <a:buClrTx/>
              <a:buFont typeface="Wingdings" charset="0"/>
              <a:buChar char="Ø"/>
            </a:pPr>
            <a:endParaRPr lang="fr-FR" sz="2000" i="1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843326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Etat de la recherche - concepts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7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1" name="Espace réservé du contenu 1"/>
          <p:cNvSpPr txBox="1">
            <a:spLocks/>
          </p:cNvSpPr>
          <p:nvPr/>
        </p:nvSpPr>
        <p:spPr>
          <a:xfrm>
            <a:off x="446920" y="956658"/>
            <a:ext cx="8229600" cy="36534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800" dirty="0" err="1" smtClean="0">
                <a:latin typeface="Century Gothic"/>
                <a:cs typeface="Century Gothic"/>
              </a:rPr>
              <a:t>Géotourisme</a:t>
            </a:r>
            <a:endParaRPr lang="fr-FR" sz="2800" dirty="0" smtClean="0">
              <a:latin typeface="Century Gothic"/>
              <a:cs typeface="Century Gothic"/>
            </a:endParaRP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Intersection entre tourisme naturel et tourisme culturel</a:t>
            </a:r>
            <a:r>
              <a:rPr lang="fr-FR" i="1" dirty="0" smtClean="0">
                <a:latin typeface="Century Gothic"/>
                <a:cs typeface="Century Gothic"/>
              </a:rPr>
              <a:t> </a:t>
            </a:r>
            <a:r>
              <a:rPr lang="fr-FR" sz="1600" dirty="0" smtClean="0">
                <a:latin typeface="Century Gothic"/>
                <a:cs typeface="Century Gothic"/>
              </a:rPr>
              <a:t>(</a:t>
            </a:r>
            <a:r>
              <a:rPr lang="fr-FR" sz="1600" dirty="0" err="1" smtClean="0">
                <a:latin typeface="Century Gothic"/>
                <a:cs typeface="Century Gothic"/>
              </a:rPr>
              <a:t>Pralong</a:t>
            </a:r>
            <a:r>
              <a:rPr lang="fr-FR" sz="1600" dirty="0" smtClean="0">
                <a:latin typeface="Century Gothic"/>
                <a:cs typeface="Century Gothic"/>
              </a:rPr>
              <a:t>, 2008)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Transmission et communication du savoir scientifique vers le grand public </a:t>
            </a:r>
            <a:r>
              <a:rPr lang="fr-FR" sz="1600" dirty="0" smtClean="0">
                <a:latin typeface="Century Gothic"/>
                <a:cs typeface="Century Gothic"/>
              </a:rPr>
              <a:t>(</a:t>
            </a:r>
            <a:r>
              <a:rPr lang="fr-FR" sz="1600" dirty="0" err="1" smtClean="0">
                <a:latin typeface="Century Gothic"/>
                <a:cs typeface="Century Gothic"/>
              </a:rPr>
              <a:t>Newsome</a:t>
            </a:r>
            <a:r>
              <a:rPr lang="fr-FR" sz="1600" dirty="0" smtClean="0">
                <a:latin typeface="Century Gothic"/>
                <a:cs typeface="Century Gothic"/>
              </a:rPr>
              <a:t>, 2005)</a:t>
            </a:r>
            <a:endParaRPr lang="fr-FR" sz="2000" dirty="0" smtClean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Médiation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i="1" dirty="0" smtClean="0">
                <a:latin typeface="Century Gothic"/>
                <a:cs typeface="Century Gothic"/>
              </a:rPr>
              <a:t>« Ensemble des processus par lesquels une personne s’intercale entre le sujet apprenant et les savoirs à acquérir pour en faciliter l’apprentissage »</a:t>
            </a:r>
            <a:r>
              <a:rPr lang="fr-FR" sz="2000" dirty="0" smtClean="0">
                <a:latin typeface="Century Gothic"/>
                <a:cs typeface="Century Gothic"/>
              </a:rPr>
              <a:t> </a:t>
            </a:r>
            <a:r>
              <a:rPr lang="fr-FR" sz="1600" dirty="0" smtClean="0">
                <a:latin typeface="Century Gothic"/>
                <a:cs typeface="Century Gothic"/>
              </a:rPr>
              <a:t>(Martin, 2013, p.5)</a:t>
            </a:r>
            <a:endParaRPr lang="fr-FR" sz="2000" dirty="0" smtClean="0">
              <a:latin typeface="Century Gothic"/>
              <a:cs typeface="Century Gothic"/>
            </a:endParaRPr>
          </a:p>
          <a:p>
            <a:pPr>
              <a:buClrTx/>
              <a:buFont typeface="Wingdings" charset="0"/>
              <a:buChar char="Ø"/>
            </a:pPr>
            <a:endParaRPr lang="fr-FR" sz="2000" i="1" dirty="0" smtClean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966392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Problématique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8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335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fr-FR" sz="2800" dirty="0">
                <a:latin typeface="Century Gothic"/>
                <a:cs typeface="Century Gothic"/>
              </a:rPr>
              <a:t>Intérêt de l’adaptation du contenu pour une meilleure médiation </a:t>
            </a:r>
            <a:r>
              <a:rPr lang="fr-FR" sz="1600" dirty="0">
                <a:latin typeface="Century Gothic"/>
                <a:cs typeface="Century Gothic"/>
              </a:rPr>
              <a:t>(Martin, 2014</a:t>
            </a:r>
            <a:r>
              <a:rPr lang="fr-FR" sz="1600" dirty="0" smtClean="0">
                <a:latin typeface="Century Gothic"/>
                <a:cs typeface="Century Gothic"/>
              </a:rPr>
              <a:t>)</a:t>
            </a:r>
          </a:p>
          <a:p>
            <a:pPr lvl="1">
              <a:buClrTx/>
              <a:buFont typeface="Wingdings" charset="0"/>
              <a:buChar char="Ø"/>
            </a:pPr>
            <a:r>
              <a:rPr lang="fr-FR" sz="2000" dirty="0" smtClean="0">
                <a:latin typeface="Century Gothic"/>
                <a:cs typeface="Century Gothic"/>
              </a:rPr>
              <a:t>Méthode de ciblage de l’information dans le cadre d’une application de </a:t>
            </a:r>
            <a:r>
              <a:rPr lang="fr-FR" sz="2000" dirty="0" err="1" smtClean="0">
                <a:latin typeface="Century Gothic"/>
                <a:cs typeface="Century Gothic"/>
              </a:rPr>
              <a:t>géotourisme</a:t>
            </a:r>
            <a:endParaRPr lang="fr-FR" sz="2000" dirty="0" smtClean="0">
              <a:latin typeface="Century Gothic"/>
              <a:cs typeface="Century Gothic"/>
            </a:endParaRPr>
          </a:p>
          <a:p>
            <a:pPr lvl="1">
              <a:buClrTx/>
              <a:buFont typeface="Wingdings" charset="0"/>
              <a:buChar char="Ø"/>
            </a:pPr>
            <a:endParaRPr lang="fr-FR" sz="2000" dirty="0">
              <a:latin typeface="Century Gothic"/>
              <a:cs typeface="Century Gothic"/>
            </a:endParaRP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Définition de classes de publics-cible à partir des données</a:t>
            </a:r>
          </a:p>
          <a:p>
            <a:pPr>
              <a:buClrTx/>
            </a:pPr>
            <a:r>
              <a:rPr lang="fr-FR" sz="2800" dirty="0" smtClean="0">
                <a:latin typeface="Century Gothic"/>
                <a:cs typeface="Century Gothic"/>
              </a:rPr>
              <a:t>Adaptation du contenu aux classes</a:t>
            </a:r>
          </a:p>
          <a:p>
            <a:pPr>
              <a:buClrTx/>
            </a:pPr>
            <a:endParaRPr lang="fr-FR" sz="2800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053022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cap="none" dirty="0" smtClean="0">
                <a:latin typeface="Century Gothic"/>
                <a:cs typeface="Century Gothic"/>
              </a:rPr>
              <a:t>Questions de recherche</a:t>
            </a:r>
            <a:endParaRPr lang="fr-FR" b="0" cap="none" dirty="0">
              <a:latin typeface="Century Gothic"/>
              <a:cs typeface="Century Gothic"/>
            </a:endParaRP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323086" y="4832224"/>
            <a:ext cx="2133600" cy="273844"/>
          </a:xfrm>
        </p:spPr>
        <p:txBody>
          <a:bodyPr/>
          <a:lstStyle/>
          <a:p>
            <a:r>
              <a:rPr lang="fr-CH" dirty="0" smtClean="0">
                <a:latin typeface="Century Gothic"/>
                <a:cs typeface="Century Gothic"/>
              </a:rPr>
              <a:t>31.05.16</a:t>
            </a:r>
            <a:endParaRPr lang="fr-CH" dirty="0">
              <a:latin typeface="Century Gothic"/>
              <a:cs typeface="Century Gothic"/>
            </a:endParaRPr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57201" y="4832224"/>
            <a:ext cx="2804631" cy="273844"/>
          </a:xfrm>
        </p:spPr>
        <p:txBody>
          <a:bodyPr/>
          <a:lstStyle/>
          <a:p>
            <a:r>
              <a:rPr lang="fr-FR" dirty="0" smtClean="0">
                <a:latin typeface="Century Gothic"/>
                <a:cs typeface="Century Gothic"/>
              </a:rPr>
              <a:t>Lucas Martinez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519701" y="4832224"/>
            <a:ext cx="1156819" cy="273844"/>
          </a:xfrm>
        </p:spPr>
        <p:txBody>
          <a:bodyPr/>
          <a:lstStyle/>
          <a:p>
            <a:pPr algn="r"/>
            <a:fld id="{879F8CDA-3D76-8147-A783-F8EF6F842A04}" type="slidenum">
              <a:rPr lang="fr-FR" smtClean="0">
                <a:latin typeface="Century Gothic"/>
                <a:cs typeface="Century Gothic"/>
              </a:rPr>
              <a:pPr algn="r"/>
              <a:t>9</a:t>
            </a:fld>
            <a:r>
              <a:rPr lang="fr-FR" dirty="0" smtClean="0">
                <a:latin typeface="Century Gothic"/>
                <a:cs typeface="Century Gothic"/>
              </a:rPr>
              <a:t> </a:t>
            </a:r>
            <a:endParaRPr lang="fr-FR" dirty="0">
              <a:latin typeface="Century Gothic"/>
              <a:cs typeface="Century Gothic"/>
            </a:endParaRPr>
          </a:p>
        </p:txBody>
      </p:sp>
      <p:sp>
        <p:nvSpPr>
          <p:cNvPr id="10" name="Espace réservé du contenu 1"/>
          <p:cNvSpPr txBox="1">
            <a:spLocks/>
          </p:cNvSpPr>
          <p:nvPr/>
        </p:nvSpPr>
        <p:spPr>
          <a:xfrm>
            <a:off x="446920" y="956658"/>
            <a:ext cx="8229600" cy="3335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3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SzPct val="90000"/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2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Tx/>
              <a:buAutoNum type="arabicParenR"/>
            </a:pPr>
            <a:r>
              <a:rPr lang="fr-FR" sz="2800" dirty="0" smtClean="0">
                <a:latin typeface="Century Gothic"/>
                <a:cs typeface="Century Gothic"/>
              </a:rPr>
              <a:t>Définition des indicateurs</a:t>
            </a:r>
          </a:p>
          <a:p>
            <a:pPr marL="0" indent="0">
              <a:buClrTx/>
              <a:buNone/>
            </a:pPr>
            <a:endParaRPr lang="fr-FR" sz="2800" dirty="0" smtClean="0">
              <a:latin typeface="Century Gothic"/>
              <a:cs typeface="Century Gothic"/>
            </a:endParaRPr>
          </a:p>
          <a:p>
            <a:pPr marL="514350" indent="-514350">
              <a:buClrTx/>
              <a:buFont typeface="Arial"/>
              <a:buAutoNum type="arabicParenR"/>
            </a:pPr>
            <a:r>
              <a:rPr lang="fr-FR" sz="2800" dirty="0" smtClean="0">
                <a:latin typeface="Century Gothic"/>
                <a:cs typeface="Century Gothic"/>
              </a:rPr>
              <a:t>Délimitation </a:t>
            </a:r>
            <a:r>
              <a:rPr lang="fr-FR" sz="2800" dirty="0">
                <a:latin typeface="Century Gothic"/>
                <a:cs typeface="Century Gothic"/>
              </a:rPr>
              <a:t>de profils d’utilisateurs</a:t>
            </a:r>
          </a:p>
          <a:p>
            <a:pPr marL="514350" indent="-514350">
              <a:buClrTx/>
              <a:buAutoNum type="arabicParenR"/>
            </a:pPr>
            <a:endParaRPr lang="fr-FR" sz="2800" dirty="0" smtClean="0">
              <a:latin typeface="Century Gothic"/>
              <a:cs typeface="Century Gothic"/>
            </a:endParaRPr>
          </a:p>
          <a:p>
            <a:pPr marL="0" indent="0">
              <a:buClrTx/>
              <a:buNone/>
            </a:pPr>
            <a:r>
              <a:rPr lang="fr-FR" sz="2800" dirty="0" smtClean="0">
                <a:latin typeface="Century Gothic"/>
                <a:cs typeface="Century Gothic"/>
              </a:rPr>
              <a:t>3)  Adaptation du contenu de l’application</a:t>
            </a:r>
          </a:p>
          <a:p>
            <a:pPr marL="0" indent="0">
              <a:buClrTx/>
              <a:buNone/>
            </a:pPr>
            <a:endParaRPr lang="fr-FR" sz="2800" dirty="0" smtClean="0">
              <a:latin typeface="Century Gothic"/>
              <a:cs typeface="Century Gothic"/>
            </a:endParaRPr>
          </a:p>
          <a:p>
            <a:pPr marL="0" indent="0">
              <a:buClrTx/>
              <a:buNone/>
            </a:pPr>
            <a:r>
              <a:rPr lang="fr-FR" sz="2800" dirty="0" smtClean="0">
                <a:latin typeface="Century Gothic"/>
                <a:cs typeface="Century Gothic"/>
              </a:rPr>
              <a:t>4)  Evolution des classes d’utilisateurs</a:t>
            </a:r>
          </a:p>
        </p:txBody>
      </p:sp>
    </p:spTree>
    <p:extLst>
      <p:ext uri="{BB962C8B-B14F-4D97-AF65-F5344CB8AC3E}">
        <p14:creationId xmlns:p14="http://schemas.microsoft.com/office/powerpoint/2010/main" val="4244964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dèle Unil">
  <a:themeElements>
    <a:clrScheme name="Unil_Bleu">
      <a:dk1>
        <a:srgbClr val="000000"/>
      </a:dk1>
      <a:lt1>
        <a:sysClr val="window" lastClr="FFFFFF"/>
      </a:lt1>
      <a:dk2>
        <a:srgbClr val="0076AF"/>
      </a:dk2>
      <a:lt2>
        <a:srgbClr val="0076AF"/>
      </a:lt2>
      <a:accent1>
        <a:srgbClr val="34AAA9"/>
      </a:accent1>
      <a:accent2>
        <a:srgbClr val="2D1957"/>
      </a:accent2>
      <a:accent3>
        <a:srgbClr val="00A0D6"/>
      </a:accent3>
      <a:accent4>
        <a:srgbClr val="006852"/>
      </a:accent4>
      <a:accent5>
        <a:srgbClr val="003953"/>
      </a:accent5>
      <a:accent6>
        <a:srgbClr val="405694"/>
      </a:accent6>
      <a:hlink>
        <a:srgbClr val="6C1869"/>
      </a:hlink>
      <a:folHlink>
        <a:srgbClr val="439EC6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Modèle Unil.potx</Template>
  <TotalTime>4038</TotalTime>
  <Words>1549</Words>
  <Application>Microsoft Macintosh PowerPoint</Application>
  <PresentationFormat>Présentation à l'écran (16:9)</PresentationFormat>
  <Paragraphs>222</Paragraphs>
  <Slides>24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25" baseType="lpstr">
      <vt:lpstr>Modèle Unil</vt:lpstr>
      <vt:lpstr>Présentation PowerPoint</vt:lpstr>
      <vt:lpstr>Plan</vt:lpstr>
      <vt:lpstr>Géovisualisation sur app. mobile</vt:lpstr>
      <vt:lpstr>« C’est quoi le Géoguide? »</vt:lpstr>
      <vt:lpstr>« C’est quoi le Géoguide? »</vt:lpstr>
      <vt:lpstr>Etat de la recherche - concepts</vt:lpstr>
      <vt:lpstr>Etat de la recherche - concepts</vt:lpstr>
      <vt:lpstr>Problématique</vt:lpstr>
      <vt:lpstr>Questions de recherche</vt:lpstr>
      <vt:lpstr>1) Définition des indicateurs</vt:lpstr>
      <vt:lpstr>1) Indicateurs – 4 critères</vt:lpstr>
      <vt:lpstr>1) Indicateurs – 4 critères</vt:lpstr>
      <vt:lpstr>1) Indicateurs – 4 critères</vt:lpstr>
      <vt:lpstr>2) Profils d’utilisateurs </vt:lpstr>
      <vt:lpstr>3) Adaptation du contenu</vt:lpstr>
      <vt:lpstr>4) Evolution des classes</vt:lpstr>
      <vt:lpstr>Méthodologie</vt:lpstr>
      <vt:lpstr>Références bibliographiques</vt:lpstr>
      <vt:lpstr>Références bibliographiques</vt:lpstr>
      <vt:lpstr>Références bibliographiques</vt:lpstr>
      <vt:lpstr>Références bibliographiques</vt:lpstr>
      <vt:lpstr>Références bibliographiques</vt:lpstr>
      <vt:lpstr>Références bibliographiques</vt:lpstr>
      <vt:lpstr>Merci de votre attention!</vt:lpstr>
    </vt:vector>
  </TitlesOfParts>
  <Company>UNIL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Jacqueline Frey</dc:creator>
  <cp:lastModifiedBy>Roubak</cp:lastModifiedBy>
  <cp:revision>268</cp:revision>
  <cp:lastPrinted>2013-12-23T11:45:40Z</cp:lastPrinted>
  <dcterms:created xsi:type="dcterms:W3CDTF">2013-12-16T07:11:10Z</dcterms:created>
  <dcterms:modified xsi:type="dcterms:W3CDTF">2016-05-31T06:51:31Z</dcterms:modified>
</cp:coreProperties>
</file>

<file path=docProps/thumbnail.jpeg>
</file>